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5" saveSubsetFonts="1">
  <p:sldMasterIdLst>
    <p:sldMasterId id="2147483672" r:id="rId1"/>
  </p:sldMasterIdLst>
  <p:sldIdLst>
    <p:sldId id="262" r:id="rId2"/>
    <p:sldId id="263" r:id="rId3"/>
    <p:sldId id="265" r:id="rId4"/>
    <p:sldId id="264" r:id="rId5"/>
    <p:sldId id="266" r:id="rId6"/>
    <p:sldId id="267" r:id="rId7"/>
    <p:sldId id="274" r:id="rId8"/>
    <p:sldId id="275" r:id="rId9"/>
    <p:sldId id="268" r:id="rId10"/>
    <p:sldId id="269" r:id="rId11"/>
    <p:sldId id="270" r:id="rId12"/>
    <p:sldId id="271" r:id="rId13"/>
    <p:sldId id="272" r:id="rId14"/>
    <p:sldId id="273" r:id="rId15"/>
    <p:sldId id="278" r:id="rId16"/>
    <p:sldId id="279" r:id="rId17"/>
  </p:sldIdLst>
  <p:sldSz cx="24001413"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AA73"/>
    <a:srgbClr val="385723"/>
    <a:srgbClr val="BD613C"/>
    <a:srgbClr val="BCAF4D"/>
    <a:srgbClr val="AA1803"/>
    <a:srgbClr val="F1BAA1"/>
    <a:srgbClr val="C0D9BC"/>
    <a:srgbClr val="6D8C00"/>
    <a:srgbClr val="F09252"/>
    <a:srgbClr val="F7AD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DBE2E-721B-42C4-B732-28FC5652AD2A}" v="2" dt="2023-06-15T02:52:52.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20" autoAdjust="0"/>
    <p:restoredTop sz="94660"/>
  </p:normalViewPr>
  <p:slideViewPr>
    <p:cSldViewPr snapToGrid="0">
      <p:cViewPr varScale="1">
        <p:scale>
          <a:sx n="30" d="100"/>
          <a:sy n="30" d="100"/>
        </p:scale>
        <p:origin x="327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an Liang, Leon Wee" userId="c9de1510-83ba-4666-83a5-a48e071beceb" providerId="ADAL" clId="{B7DDBE2E-721B-42C4-B732-28FC5652AD2A}"/>
    <pc:docChg chg="custSel modSld">
      <pc:chgData name="Yuan Liang, Leon Wee" userId="c9de1510-83ba-4666-83a5-a48e071beceb" providerId="ADAL" clId="{B7DDBE2E-721B-42C4-B732-28FC5652AD2A}" dt="2023-06-15T02:57:06.956" v="268" actId="14100"/>
      <pc:docMkLst>
        <pc:docMk/>
      </pc:docMkLst>
      <pc:sldChg chg="addSp modSp mod">
        <pc:chgData name="Yuan Liang, Leon Wee" userId="c9de1510-83ba-4666-83a5-a48e071beceb" providerId="ADAL" clId="{B7DDBE2E-721B-42C4-B732-28FC5652AD2A}" dt="2023-06-15T02:57:06.956" v="268" actId="14100"/>
        <pc:sldMkLst>
          <pc:docMk/>
          <pc:sldMk cId="636771170" sldId="265"/>
        </pc:sldMkLst>
        <pc:spChg chg="add mod">
          <ac:chgData name="Yuan Liang, Leon Wee" userId="c9de1510-83ba-4666-83a5-a48e071beceb" providerId="ADAL" clId="{B7DDBE2E-721B-42C4-B732-28FC5652AD2A}" dt="2023-06-15T02:56:25.492" v="265" actId="20577"/>
          <ac:spMkLst>
            <pc:docMk/>
            <pc:sldMk cId="636771170" sldId="265"/>
            <ac:spMk id="12" creationId="{CF20A3F7-8B7F-A588-B0FF-08E85E287C97}"/>
          </ac:spMkLst>
        </pc:spChg>
        <pc:grpChg chg="mod">
          <ac:chgData name="Yuan Liang, Leon Wee" userId="c9de1510-83ba-4666-83a5-a48e071beceb" providerId="ADAL" clId="{B7DDBE2E-721B-42C4-B732-28FC5652AD2A}" dt="2023-06-15T02:27:33.011" v="4" actId="164"/>
          <ac:grpSpMkLst>
            <pc:docMk/>
            <pc:sldMk cId="636771170" sldId="265"/>
            <ac:grpSpMk id="7" creationId="{00000000-0000-0000-0000-000000000000}"/>
          </ac:grpSpMkLst>
        </pc:grpChg>
        <pc:grpChg chg="add mod">
          <ac:chgData name="Yuan Liang, Leon Wee" userId="c9de1510-83ba-4666-83a5-a48e071beceb" providerId="ADAL" clId="{B7DDBE2E-721B-42C4-B732-28FC5652AD2A}" dt="2023-06-15T02:27:33.011" v="4" actId="164"/>
          <ac:grpSpMkLst>
            <pc:docMk/>
            <pc:sldMk cId="636771170" sldId="265"/>
            <ac:grpSpMk id="10" creationId="{B666BF2E-E473-276B-8857-2825F3D700B5}"/>
          </ac:grpSpMkLst>
        </pc:grpChg>
        <pc:picChg chg="add mod">
          <ac:chgData name="Yuan Liang, Leon Wee" userId="c9de1510-83ba-4666-83a5-a48e071beceb" providerId="ADAL" clId="{B7DDBE2E-721B-42C4-B732-28FC5652AD2A}" dt="2023-06-15T02:27:33.011" v="4" actId="164"/>
          <ac:picMkLst>
            <pc:docMk/>
            <pc:sldMk cId="636771170" sldId="265"/>
            <ac:picMk id="9" creationId="{D050A19F-FA4F-598C-CAD4-A49BFCB0E206}"/>
          </ac:picMkLst>
        </pc:picChg>
        <pc:picChg chg="add mod">
          <ac:chgData name="Yuan Liang, Leon Wee" userId="c9de1510-83ba-4666-83a5-a48e071beceb" providerId="ADAL" clId="{B7DDBE2E-721B-42C4-B732-28FC5652AD2A}" dt="2023-06-15T02:57:06.956" v="268" actId="14100"/>
          <ac:picMkLst>
            <pc:docMk/>
            <pc:sldMk cId="636771170" sldId="265"/>
            <ac:picMk id="15" creationId="{BBAA9AE8-F2C2-F344-28DA-16A3580D33B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00106" y="2945943"/>
            <a:ext cx="20401201" cy="6266897"/>
          </a:xfrm>
        </p:spPr>
        <p:txBody>
          <a:bodyPr anchor="b"/>
          <a:lstStyle>
            <a:lvl1pPr algn="ctr">
              <a:defRPr sz="15749"/>
            </a:lvl1pPr>
          </a:lstStyle>
          <a:p>
            <a:r>
              <a:rPr lang="en-US"/>
              <a:t>Click to edit Master title style</a:t>
            </a:r>
            <a:endParaRPr lang="en-US" dirty="0"/>
          </a:p>
        </p:txBody>
      </p:sp>
      <p:sp>
        <p:nvSpPr>
          <p:cNvPr id="3" name="Subtitle 2"/>
          <p:cNvSpPr>
            <a:spLocks noGrp="1"/>
          </p:cNvSpPr>
          <p:nvPr>
            <p:ph type="subTitle" idx="1"/>
          </p:nvPr>
        </p:nvSpPr>
        <p:spPr>
          <a:xfrm>
            <a:off x="3000177" y="9454516"/>
            <a:ext cx="18001060" cy="4345992"/>
          </a:xfrm>
        </p:spPr>
        <p:txBody>
          <a:bodyPr/>
          <a:lstStyle>
            <a:lvl1pPr marL="0" indent="0" algn="ctr">
              <a:buNone/>
              <a:defRPr sz="6300"/>
            </a:lvl1pPr>
            <a:lvl2pPr marL="1200059" indent="0" algn="ctr">
              <a:buNone/>
              <a:defRPr sz="5250"/>
            </a:lvl2pPr>
            <a:lvl3pPr marL="2400117" indent="0" algn="ctr">
              <a:buNone/>
              <a:defRPr sz="4725"/>
            </a:lvl3pPr>
            <a:lvl4pPr marL="3600176" indent="0" algn="ctr">
              <a:buNone/>
              <a:defRPr sz="4200"/>
            </a:lvl4pPr>
            <a:lvl5pPr marL="4800234" indent="0" algn="ctr">
              <a:buNone/>
              <a:defRPr sz="4200"/>
            </a:lvl5pPr>
            <a:lvl6pPr marL="6000293" indent="0" algn="ctr">
              <a:buNone/>
              <a:defRPr sz="4200"/>
            </a:lvl6pPr>
            <a:lvl7pPr marL="7200351" indent="0" algn="ctr">
              <a:buNone/>
              <a:defRPr sz="4200"/>
            </a:lvl7pPr>
            <a:lvl8pPr marL="8400410" indent="0" algn="ctr">
              <a:buNone/>
              <a:defRPr sz="4200"/>
            </a:lvl8pPr>
            <a:lvl9pPr marL="9600468" indent="0" algn="ctr">
              <a:buNone/>
              <a:defRPr sz="4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13/8/2023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19490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13/8/2023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9335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176012" y="958369"/>
            <a:ext cx="5175305" cy="1525473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50099" y="958369"/>
            <a:ext cx="15225896" cy="1525473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13/8/2023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622660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13/8/2023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336530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37598" y="4487671"/>
            <a:ext cx="20701219" cy="7487774"/>
          </a:xfrm>
        </p:spPr>
        <p:txBody>
          <a:bodyPr anchor="b"/>
          <a:lstStyle>
            <a:lvl1pPr>
              <a:defRPr sz="15749"/>
            </a:lvl1pPr>
          </a:lstStyle>
          <a:p>
            <a:r>
              <a:rPr lang="en-US"/>
              <a:t>Click to edit Master title style</a:t>
            </a:r>
            <a:endParaRPr lang="en-US" dirty="0"/>
          </a:p>
        </p:txBody>
      </p:sp>
      <p:sp>
        <p:nvSpPr>
          <p:cNvPr id="3" name="Text Placeholder 2"/>
          <p:cNvSpPr>
            <a:spLocks noGrp="1"/>
          </p:cNvSpPr>
          <p:nvPr>
            <p:ph type="body" idx="1"/>
          </p:nvPr>
        </p:nvSpPr>
        <p:spPr>
          <a:xfrm>
            <a:off x="1637598" y="12046282"/>
            <a:ext cx="20701219" cy="3937644"/>
          </a:xfrm>
        </p:spPr>
        <p:txBody>
          <a:bodyPr/>
          <a:lstStyle>
            <a:lvl1pPr marL="0" indent="0">
              <a:buNone/>
              <a:defRPr sz="6300">
                <a:solidFill>
                  <a:schemeClr val="tx1"/>
                </a:solidFill>
              </a:defRPr>
            </a:lvl1pPr>
            <a:lvl2pPr marL="1200059" indent="0">
              <a:buNone/>
              <a:defRPr sz="5250">
                <a:solidFill>
                  <a:schemeClr val="tx1">
                    <a:tint val="75000"/>
                  </a:schemeClr>
                </a:solidFill>
              </a:defRPr>
            </a:lvl2pPr>
            <a:lvl3pPr marL="2400117" indent="0">
              <a:buNone/>
              <a:defRPr sz="4725">
                <a:solidFill>
                  <a:schemeClr val="tx1">
                    <a:tint val="75000"/>
                  </a:schemeClr>
                </a:solidFill>
              </a:defRPr>
            </a:lvl3pPr>
            <a:lvl4pPr marL="3600176" indent="0">
              <a:buNone/>
              <a:defRPr sz="4200">
                <a:solidFill>
                  <a:schemeClr val="tx1">
                    <a:tint val="75000"/>
                  </a:schemeClr>
                </a:solidFill>
              </a:defRPr>
            </a:lvl4pPr>
            <a:lvl5pPr marL="4800234" indent="0">
              <a:buNone/>
              <a:defRPr sz="4200">
                <a:solidFill>
                  <a:schemeClr val="tx1">
                    <a:tint val="75000"/>
                  </a:schemeClr>
                </a:solidFill>
              </a:defRPr>
            </a:lvl5pPr>
            <a:lvl6pPr marL="6000293" indent="0">
              <a:buNone/>
              <a:defRPr sz="4200">
                <a:solidFill>
                  <a:schemeClr val="tx1">
                    <a:tint val="75000"/>
                  </a:schemeClr>
                </a:solidFill>
              </a:defRPr>
            </a:lvl6pPr>
            <a:lvl7pPr marL="7200351" indent="0">
              <a:buNone/>
              <a:defRPr sz="4200">
                <a:solidFill>
                  <a:schemeClr val="tx1">
                    <a:tint val="75000"/>
                  </a:schemeClr>
                </a:solidFill>
              </a:defRPr>
            </a:lvl7pPr>
            <a:lvl8pPr marL="8400410" indent="0">
              <a:buNone/>
              <a:defRPr sz="4200">
                <a:solidFill>
                  <a:schemeClr val="tx1">
                    <a:tint val="75000"/>
                  </a:schemeClr>
                </a:solidFill>
              </a:defRPr>
            </a:lvl8pPr>
            <a:lvl9pPr marL="9600468" indent="0">
              <a:buNone/>
              <a:defRPr sz="4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1644EF-BECD-41C8-BB44-E359A5F0E654}" type="datetimeFigureOut">
              <a:rPr lang="en-SG" smtClean="0"/>
              <a:t>13/8/2023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67071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0097"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150715"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644EF-BECD-41C8-BB44-E359A5F0E654}" type="datetimeFigureOut">
              <a:rPr lang="en-SG" smtClean="0"/>
              <a:t>13/8/2023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57318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3223" y="958373"/>
            <a:ext cx="20701219" cy="34792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53226" y="4412664"/>
            <a:ext cx="10153721"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4" name="Content Placeholder 3"/>
          <p:cNvSpPr>
            <a:spLocks noGrp="1"/>
          </p:cNvSpPr>
          <p:nvPr>
            <p:ph sz="half" idx="2"/>
          </p:nvPr>
        </p:nvSpPr>
        <p:spPr>
          <a:xfrm>
            <a:off x="1653226" y="6575242"/>
            <a:ext cx="10153721"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150716" y="4412664"/>
            <a:ext cx="10203727"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6" name="Content Placeholder 5"/>
          <p:cNvSpPr>
            <a:spLocks noGrp="1"/>
          </p:cNvSpPr>
          <p:nvPr>
            <p:ph sz="quarter" idx="4"/>
          </p:nvPr>
        </p:nvSpPr>
        <p:spPr>
          <a:xfrm>
            <a:off x="12150716" y="6575242"/>
            <a:ext cx="10203727"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1644EF-BECD-41C8-BB44-E359A5F0E654}" type="datetimeFigureOut">
              <a:rPr lang="en-SG" smtClean="0"/>
              <a:t>13/8/2023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02574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1644EF-BECD-41C8-BB44-E359A5F0E654}" type="datetimeFigureOut">
              <a:rPr lang="en-SG" smtClean="0"/>
              <a:t>13/8/2023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10687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644EF-BECD-41C8-BB44-E359A5F0E654}" type="datetimeFigureOut">
              <a:rPr lang="en-SG" smtClean="0"/>
              <a:t>13/8/2023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90284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Content Placeholder 2"/>
          <p:cNvSpPr>
            <a:spLocks noGrp="1"/>
          </p:cNvSpPr>
          <p:nvPr>
            <p:ph idx="1"/>
          </p:nvPr>
        </p:nvSpPr>
        <p:spPr>
          <a:xfrm>
            <a:off x="10203727" y="2591766"/>
            <a:ext cx="12150715" cy="12792138"/>
          </a:xfrm>
        </p:spPr>
        <p:txBody>
          <a:bodyPr/>
          <a:lstStyle>
            <a:lvl1pPr>
              <a:defRPr sz="8399"/>
            </a:lvl1pPr>
            <a:lvl2pPr>
              <a:defRPr sz="7349"/>
            </a:lvl2pPr>
            <a:lvl3pPr>
              <a:defRPr sz="6300"/>
            </a:lvl3pPr>
            <a:lvl4pPr>
              <a:defRPr sz="5250"/>
            </a:lvl4pPr>
            <a:lvl5pPr>
              <a:defRPr sz="5250"/>
            </a:lvl5pPr>
            <a:lvl6pPr>
              <a:defRPr sz="5250"/>
            </a:lvl6pPr>
            <a:lvl7pPr>
              <a:defRPr sz="5250"/>
            </a:lvl7pPr>
            <a:lvl8pPr>
              <a:defRPr sz="5250"/>
            </a:lvl8pPr>
            <a:lvl9pPr>
              <a:defRPr sz="52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13/8/2023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312925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03727" y="2591766"/>
            <a:ext cx="12150715" cy="12792138"/>
          </a:xfrm>
        </p:spPr>
        <p:txBody>
          <a:bodyPr anchor="t"/>
          <a:lstStyle>
            <a:lvl1pPr marL="0" indent="0">
              <a:buNone/>
              <a:defRPr sz="8399"/>
            </a:lvl1pPr>
            <a:lvl2pPr marL="1200059" indent="0">
              <a:buNone/>
              <a:defRPr sz="7349"/>
            </a:lvl2pPr>
            <a:lvl3pPr marL="2400117" indent="0">
              <a:buNone/>
              <a:defRPr sz="6300"/>
            </a:lvl3pPr>
            <a:lvl4pPr marL="3600176" indent="0">
              <a:buNone/>
              <a:defRPr sz="5250"/>
            </a:lvl4pPr>
            <a:lvl5pPr marL="4800234" indent="0">
              <a:buNone/>
              <a:defRPr sz="5250"/>
            </a:lvl5pPr>
            <a:lvl6pPr marL="6000293" indent="0">
              <a:buNone/>
              <a:defRPr sz="5250"/>
            </a:lvl6pPr>
            <a:lvl7pPr marL="7200351" indent="0">
              <a:buNone/>
              <a:defRPr sz="5250"/>
            </a:lvl7pPr>
            <a:lvl8pPr marL="8400410" indent="0">
              <a:buNone/>
              <a:defRPr sz="5250"/>
            </a:lvl8pPr>
            <a:lvl9pPr marL="9600468" indent="0">
              <a:buNone/>
              <a:defRPr sz="5250"/>
            </a:lvl9pPr>
          </a:lstStyle>
          <a:p>
            <a:r>
              <a:rPr lang="en-US"/>
              <a:t>Click icon to add picture</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13/8/2023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69541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50097" y="958373"/>
            <a:ext cx="20701219" cy="34792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50097" y="4791843"/>
            <a:ext cx="20701219" cy="114212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50097" y="16683952"/>
            <a:ext cx="5400318" cy="958369"/>
          </a:xfrm>
          <a:prstGeom prst="rect">
            <a:avLst/>
          </a:prstGeom>
        </p:spPr>
        <p:txBody>
          <a:bodyPr vert="horz" lIns="91440" tIns="45720" rIns="91440" bIns="45720" rtlCol="0" anchor="ctr"/>
          <a:lstStyle>
            <a:lvl1pPr algn="l">
              <a:defRPr sz="3150">
                <a:solidFill>
                  <a:schemeClr val="tx1">
                    <a:tint val="75000"/>
                  </a:schemeClr>
                </a:solidFill>
              </a:defRPr>
            </a:lvl1pPr>
          </a:lstStyle>
          <a:p>
            <a:fld id="{691644EF-BECD-41C8-BB44-E359A5F0E654}" type="datetimeFigureOut">
              <a:rPr lang="en-SG" smtClean="0"/>
              <a:t>13/8/2023</a:t>
            </a:fld>
            <a:endParaRPr lang="en-SG"/>
          </a:p>
        </p:txBody>
      </p:sp>
      <p:sp>
        <p:nvSpPr>
          <p:cNvPr id="5" name="Footer Placeholder 4"/>
          <p:cNvSpPr>
            <a:spLocks noGrp="1"/>
          </p:cNvSpPr>
          <p:nvPr>
            <p:ph type="ftr" sz="quarter" idx="3"/>
          </p:nvPr>
        </p:nvSpPr>
        <p:spPr>
          <a:xfrm>
            <a:off x="7950468" y="16683952"/>
            <a:ext cx="8100477" cy="958369"/>
          </a:xfrm>
          <a:prstGeom prst="rect">
            <a:avLst/>
          </a:prstGeom>
        </p:spPr>
        <p:txBody>
          <a:bodyPr vert="horz" lIns="91440" tIns="45720" rIns="91440" bIns="45720" rtlCol="0" anchor="ctr"/>
          <a:lstStyle>
            <a:lvl1pPr algn="ctr">
              <a:defRPr sz="315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16950998" y="16683952"/>
            <a:ext cx="5400318" cy="958369"/>
          </a:xfrm>
          <a:prstGeom prst="rect">
            <a:avLst/>
          </a:prstGeom>
        </p:spPr>
        <p:txBody>
          <a:bodyPr vert="horz" lIns="91440" tIns="45720" rIns="91440" bIns="45720" rtlCol="0" anchor="ctr"/>
          <a:lstStyle>
            <a:lvl1pPr algn="r">
              <a:defRPr sz="3150">
                <a:solidFill>
                  <a:schemeClr val="tx1">
                    <a:tint val="75000"/>
                  </a:schemeClr>
                </a:solidFill>
              </a:defRPr>
            </a:lvl1pPr>
          </a:lstStyle>
          <a:p>
            <a:fld id="{2A97058B-E1D8-43BE-B827-1C9EB86B4B55}" type="slidenum">
              <a:rPr lang="en-SG" smtClean="0"/>
              <a:t>‹#›</a:t>
            </a:fld>
            <a:endParaRPr lang="en-SG"/>
          </a:p>
        </p:txBody>
      </p:sp>
    </p:spTree>
    <p:extLst>
      <p:ext uri="{BB962C8B-B14F-4D97-AF65-F5344CB8AC3E}">
        <p14:creationId xmlns:p14="http://schemas.microsoft.com/office/powerpoint/2010/main" val="33556390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400117" rtl="0" eaLnBrk="1" latinLnBrk="0" hangingPunct="1">
        <a:lnSpc>
          <a:spcPct val="90000"/>
        </a:lnSpc>
        <a:spcBef>
          <a:spcPct val="0"/>
        </a:spcBef>
        <a:buNone/>
        <a:defRPr sz="11549" kern="1200">
          <a:solidFill>
            <a:schemeClr val="tx1"/>
          </a:solidFill>
          <a:latin typeface="+mj-lt"/>
          <a:ea typeface="+mj-ea"/>
          <a:cs typeface="+mj-cs"/>
        </a:defRPr>
      </a:lvl1pPr>
    </p:titleStyle>
    <p:bodyStyle>
      <a:lvl1pPr marL="600029" indent="-600029" algn="l" defTabSz="2400117" rtl="0" eaLnBrk="1" latinLnBrk="0" hangingPunct="1">
        <a:lnSpc>
          <a:spcPct val="90000"/>
        </a:lnSpc>
        <a:spcBef>
          <a:spcPts val="2625"/>
        </a:spcBef>
        <a:buFont typeface="Arial" panose="020B0604020202020204" pitchFamily="34" charset="0"/>
        <a:buChar char="•"/>
        <a:defRPr sz="7349" kern="1200">
          <a:solidFill>
            <a:schemeClr val="tx1"/>
          </a:solidFill>
          <a:latin typeface="+mn-lt"/>
          <a:ea typeface="+mn-ea"/>
          <a:cs typeface="+mn-cs"/>
        </a:defRPr>
      </a:lvl1pPr>
      <a:lvl2pPr marL="1800088" indent="-600029" algn="l" defTabSz="2400117" rtl="0" eaLnBrk="1" latinLnBrk="0" hangingPunct="1">
        <a:lnSpc>
          <a:spcPct val="90000"/>
        </a:lnSpc>
        <a:spcBef>
          <a:spcPts val="1312"/>
        </a:spcBef>
        <a:buFont typeface="Arial" panose="020B0604020202020204" pitchFamily="34" charset="0"/>
        <a:buChar char="•"/>
        <a:defRPr sz="6300" kern="1200">
          <a:solidFill>
            <a:schemeClr val="tx1"/>
          </a:solidFill>
          <a:latin typeface="+mn-lt"/>
          <a:ea typeface="+mn-ea"/>
          <a:cs typeface="+mn-cs"/>
        </a:defRPr>
      </a:lvl2pPr>
      <a:lvl3pPr marL="3000146" indent="-600029" algn="l" defTabSz="2400117" rtl="0" eaLnBrk="1" latinLnBrk="0" hangingPunct="1">
        <a:lnSpc>
          <a:spcPct val="90000"/>
        </a:lnSpc>
        <a:spcBef>
          <a:spcPts val="1312"/>
        </a:spcBef>
        <a:buFont typeface="Arial" panose="020B0604020202020204" pitchFamily="34" charset="0"/>
        <a:buChar char="•"/>
        <a:defRPr sz="5250" kern="1200">
          <a:solidFill>
            <a:schemeClr val="tx1"/>
          </a:solidFill>
          <a:latin typeface="+mn-lt"/>
          <a:ea typeface="+mn-ea"/>
          <a:cs typeface="+mn-cs"/>
        </a:defRPr>
      </a:lvl3pPr>
      <a:lvl4pPr marL="4200205"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4pPr>
      <a:lvl5pPr marL="5400264"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5pPr>
      <a:lvl6pPr marL="6600322"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6pPr>
      <a:lvl7pPr marL="7800381"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7pPr>
      <a:lvl8pPr marL="9000439"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8pPr>
      <a:lvl9pPr marL="10200498"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9pPr>
    </p:bodyStyle>
    <p:otherStyle>
      <a:defPPr>
        <a:defRPr lang="en-US"/>
      </a:defPPr>
      <a:lvl1pPr marL="0" algn="l" defTabSz="2400117" rtl="0" eaLnBrk="1" latinLnBrk="0" hangingPunct="1">
        <a:defRPr sz="4725" kern="1200">
          <a:solidFill>
            <a:schemeClr val="tx1"/>
          </a:solidFill>
          <a:latin typeface="+mn-lt"/>
          <a:ea typeface="+mn-ea"/>
          <a:cs typeface="+mn-cs"/>
        </a:defRPr>
      </a:lvl1pPr>
      <a:lvl2pPr marL="1200059" algn="l" defTabSz="2400117" rtl="0" eaLnBrk="1" latinLnBrk="0" hangingPunct="1">
        <a:defRPr sz="4725" kern="1200">
          <a:solidFill>
            <a:schemeClr val="tx1"/>
          </a:solidFill>
          <a:latin typeface="+mn-lt"/>
          <a:ea typeface="+mn-ea"/>
          <a:cs typeface="+mn-cs"/>
        </a:defRPr>
      </a:lvl2pPr>
      <a:lvl3pPr marL="2400117" algn="l" defTabSz="2400117" rtl="0" eaLnBrk="1" latinLnBrk="0" hangingPunct="1">
        <a:defRPr sz="4725" kern="1200">
          <a:solidFill>
            <a:schemeClr val="tx1"/>
          </a:solidFill>
          <a:latin typeface="+mn-lt"/>
          <a:ea typeface="+mn-ea"/>
          <a:cs typeface="+mn-cs"/>
        </a:defRPr>
      </a:lvl3pPr>
      <a:lvl4pPr marL="3600176" algn="l" defTabSz="2400117" rtl="0" eaLnBrk="1" latinLnBrk="0" hangingPunct="1">
        <a:defRPr sz="4725" kern="1200">
          <a:solidFill>
            <a:schemeClr val="tx1"/>
          </a:solidFill>
          <a:latin typeface="+mn-lt"/>
          <a:ea typeface="+mn-ea"/>
          <a:cs typeface="+mn-cs"/>
        </a:defRPr>
      </a:lvl4pPr>
      <a:lvl5pPr marL="4800234" algn="l" defTabSz="2400117" rtl="0" eaLnBrk="1" latinLnBrk="0" hangingPunct="1">
        <a:defRPr sz="4725" kern="1200">
          <a:solidFill>
            <a:schemeClr val="tx1"/>
          </a:solidFill>
          <a:latin typeface="+mn-lt"/>
          <a:ea typeface="+mn-ea"/>
          <a:cs typeface="+mn-cs"/>
        </a:defRPr>
      </a:lvl5pPr>
      <a:lvl6pPr marL="6000293" algn="l" defTabSz="2400117" rtl="0" eaLnBrk="1" latinLnBrk="0" hangingPunct="1">
        <a:defRPr sz="4725" kern="1200">
          <a:solidFill>
            <a:schemeClr val="tx1"/>
          </a:solidFill>
          <a:latin typeface="+mn-lt"/>
          <a:ea typeface="+mn-ea"/>
          <a:cs typeface="+mn-cs"/>
        </a:defRPr>
      </a:lvl6pPr>
      <a:lvl7pPr marL="7200351" algn="l" defTabSz="2400117" rtl="0" eaLnBrk="1" latinLnBrk="0" hangingPunct="1">
        <a:defRPr sz="4725" kern="1200">
          <a:solidFill>
            <a:schemeClr val="tx1"/>
          </a:solidFill>
          <a:latin typeface="+mn-lt"/>
          <a:ea typeface="+mn-ea"/>
          <a:cs typeface="+mn-cs"/>
        </a:defRPr>
      </a:lvl7pPr>
      <a:lvl8pPr marL="8400410" algn="l" defTabSz="2400117" rtl="0" eaLnBrk="1" latinLnBrk="0" hangingPunct="1">
        <a:defRPr sz="4725" kern="1200">
          <a:solidFill>
            <a:schemeClr val="tx1"/>
          </a:solidFill>
          <a:latin typeface="+mn-lt"/>
          <a:ea typeface="+mn-ea"/>
          <a:cs typeface="+mn-cs"/>
        </a:defRPr>
      </a:lvl8pPr>
      <a:lvl9pPr marL="9600468" algn="l" defTabSz="2400117" rtl="0" eaLnBrk="1" latinLnBrk="0" hangingPunct="1">
        <a:defRPr sz="47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hyperlink" Target="https://www.streetdirectory.com/sg/golden-mile-complex/5001-beach-road-199588/12858_15512.html"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2.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1267050" y="1001448"/>
            <a:ext cx="9199297" cy="4567826"/>
            <a:chOff x="6673905" y="6148851"/>
            <a:chExt cx="9199297" cy="4567826"/>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63" b="17245"/>
            <a:stretch/>
          </p:blipFill>
          <p:spPr>
            <a:xfrm>
              <a:off x="6702211" y="6153516"/>
              <a:ext cx="9170991" cy="4554423"/>
            </a:xfrm>
            <a:prstGeom prst="rect">
              <a:avLst/>
            </a:prstGeom>
          </p:spPr>
        </p:pic>
        <p:sp>
          <p:nvSpPr>
            <p:cNvPr id="27" name="Flowchart: Manual Input 26"/>
            <p:cNvSpPr/>
            <p:nvPr/>
          </p:nvSpPr>
          <p:spPr>
            <a:xfrm rot="5400000">
              <a:off x="7162878" y="5669368"/>
              <a:ext cx="4558336" cy="5536281"/>
            </a:xfrm>
            <a:prstGeom prst="flowChartManualInpu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9" name="Picture 13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553607" y="6948232"/>
              <a:ext cx="2525339" cy="2255965"/>
            </a:xfrm>
            <a:prstGeom prst="rect">
              <a:avLst/>
            </a:prstGeom>
          </p:spPr>
        </p:pic>
        <p:sp>
          <p:nvSpPr>
            <p:cNvPr id="16" name="TextBox 15"/>
            <p:cNvSpPr txBox="1"/>
            <p:nvPr/>
          </p:nvSpPr>
          <p:spPr>
            <a:xfrm>
              <a:off x="8043415" y="7260683"/>
              <a:ext cx="1701331" cy="1544571"/>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DINING </a:t>
              </a:r>
            </a:p>
            <a:p>
              <a:pPr algn="ctr"/>
              <a:r>
                <a:rPr lang="en-SG" sz="3000" smtClean="0">
                  <a:solidFill>
                    <a:srgbClr val="FF5050"/>
                  </a:solidFill>
                  <a:latin typeface="Bauhaus 93" panose="04030905020B02020C02" pitchFamily="82" charset="0"/>
                </a:rPr>
                <a:t>IN THE </a:t>
              </a:r>
            </a:p>
            <a:p>
              <a:pPr algn="ctr"/>
              <a:r>
                <a:rPr lang="en-SG" sz="3000" smtClean="0">
                  <a:solidFill>
                    <a:srgbClr val="FF5050"/>
                  </a:solidFill>
                  <a:latin typeface="Bauhaus 93" panose="04030905020B02020C02" pitchFamily="82" charset="0"/>
                </a:rPr>
                <a:t>DARK</a:t>
              </a:r>
              <a:endParaRPr lang="en-SG" sz="3000">
                <a:solidFill>
                  <a:srgbClr val="FF5050"/>
                </a:solidFill>
                <a:latin typeface="Bauhaus 93" panose="04030905020B02020C02" pitchFamily="82" charset="0"/>
              </a:endParaRPr>
            </a:p>
          </p:txBody>
        </p:sp>
        <p:sp>
          <p:nvSpPr>
            <p:cNvPr id="131" name="TextBox 130"/>
            <p:cNvSpPr txBox="1"/>
            <p:nvPr/>
          </p:nvSpPr>
          <p:spPr>
            <a:xfrm>
              <a:off x="6859992" y="6414899"/>
              <a:ext cx="2034089" cy="225250"/>
            </a:xfrm>
            <a:prstGeom prst="rect">
              <a:avLst/>
            </a:prstGeom>
            <a:noFill/>
          </p:spPr>
          <p:txBody>
            <a:bodyPr wrap="square" rtlCol="0">
              <a:spAutoFit/>
            </a:bodyPr>
            <a:lstStyle/>
            <a:p>
              <a:pPr algn="ctr"/>
              <a:r>
                <a:rPr lang="en-SG" sz="800" smtClean="0">
                  <a:solidFill>
                    <a:schemeClr val="bg1">
                      <a:lumMod val="75000"/>
                    </a:schemeClr>
                  </a:solidFill>
                  <a:latin typeface="Arial" panose="020B0604020202020204" pitchFamily="34" charset="0"/>
                  <a:cs typeface="Arial" panose="020B0604020202020204" pitchFamily="34" charset="0"/>
                </a:rPr>
                <a:t>INNER SOUL VERSE PRESENTS</a:t>
              </a:r>
            </a:p>
          </p:txBody>
        </p:sp>
        <p:sp>
          <p:nvSpPr>
            <p:cNvPr id="211" name="TextBox 210"/>
            <p:cNvSpPr txBox="1"/>
            <p:nvPr/>
          </p:nvSpPr>
          <p:spPr>
            <a:xfrm>
              <a:off x="6876268" y="9395172"/>
              <a:ext cx="1696726" cy="77228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Ages: </a:t>
              </a:r>
              <a:endParaRPr lang="en-SG" sz="1400">
                <a:solidFill>
                  <a:srgbClr val="FFC97F"/>
                </a:solidFill>
                <a:latin typeface="Arial Black" panose="020B0A04020102020204" pitchFamily="34" charset="0"/>
                <a:cs typeface="Arial" panose="020B0604020202020204" pitchFamily="34" charset="0"/>
              </a:endParaRPr>
            </a:p>
            <a:p>
              <a:r>
                <a:rPr lang="en-SG" sz="1400">
                  <a:solidFill>
                    <a:schemeClr val="bg1">
                      <a:lumMod val="95000"/>
                    </a:schemeClr>
                  </a:solidFill>
                  <a:latin typeface="Arial" panose="020B0604020202020204" pitchFamily="34" charset="0"/>
                  <a:cs typeface="Arial" panose="020B0604020202020204" pitchFamily="34" charset="0"/>
                </a:rPr>
                <a:t>Ladies: 28-38</a:t>
              </a:r>
            </a:p>
            <a:p>
              <a:r>
                <a:rPr lang="en-SG" sz="1400">
                  <a:solidFill>
                    <a:schemeClr val="bg1">
                      <a:lumMod val="95000"/>
                    </a:schemeClr>
                  </a:solidFill>
                  <a:latin typeface="Arial" panose="020B0604020202020204" pitchFamily="34" charset="0"/>
                  <a:cs typeface="Arial" panose="020B0604020202020204" pitchFamily="34" charset="0"/>
                </a:rPr>
                <a:t>Gentlemen: </a:t>
              </a:r>
              <a:r>
                <a:rPr lang="en-SG" sz="1400" smtClean="0">
                  <a:solidFill>
                    <a:schemeClr val="bg1">
                      <a:lumMod val="95000"/>
                    </a:schemeClr>
                  </a:solidFill>
                  <a:latin typeface="Arial" panose="020B0604020202020204" pitchFamily="34" charset="0"/>
                  <a:cs typeface="Arial" panose="020B0604020202020204" pitchFamily="34" charset="0"/>
                </a:rPr>
                <a:t>30-40</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2" name="TextBox 211"/>
            <p:cNvSpPr txBox="1"/>
            <p:nvPr/>
          </p:nvSpPr>
          <p:spPr>
            <a:xfrm>
              <a:off x="8595912" y="9395172"/>
              <a:ext cx="1696726" cy="738664"/>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When: </a:t>
              </a:r>
              <a:endParaRPr lang="en-SG" sz="1400">
                <a:solidFill>
                  <a:srgbClr val="FFC97F"/>
                </a:solidFill>
                <a:latin typeface="Arial Black" panose="020B0A04020102020204" pitchFamily="34" charset="0"/>
                <a:cs typeface="Arial" panose="020B0604020202020204" pitchFamily="34" charset="0"/>
              </a:endParaRPr>
            </a:p>
            <a:p>
              <a:r>
                <a:rPr lang="en-SG" sz="1400" smtClean="0">
                  <a:solidFill>
                    <a:schemeClr val="bg1">
                      <a:lumMod val="95000"/>
                    </a:schemeClr>
                  </a:solidFill>
                  <a:latin typeface="Arial" panose="020B0604020202020204" pitchFamily="34" charset="0"/>
                  <a:cs typeface="Arial" panose="020B0604020202020204" pitchFamily="34" charset="0"/>
                </a:rPr>
                <a:t>13 </a:t>
              </a:r>
              <a:r>
                <a:rPr lang="en-SG" sz="1400">
                  <a:solidFill>
                    <a:schemeClr val="bg1">
                      <a:lumMod val="95000"/>
                    </a:schemeClr>
                  </a:solidFill>
                  <a:latin typeface="Arial" panose="020B0604020202020204" pitchFamily="34" charset="0"/>
                  <a:cs typeface="Arial" panose="020B0604020202020204" pitchFamily="34" charset="0"/>
                </a:rPr>
                <a:t>Aug 2023 (Sun)</a:t>
              </a:r>
            </a:p>
            <a:p>
              <a:r>
                <a:rPr lang="en-SG" sz="1400">
                  <a:solidFill>
                    <a:schemeClr val="bg1">
                      <a:lumMod val="95000"/>
                    </a:schemeClr>
                  </a:solidFill>
                  <a:latin typeface="Arial" panose="020B0604020202020204" pitchFamily="34" charset="0"/>
                  <a:cs typeface="Arial" panose="020B0604020202020204" pitchFamily="34" charset="0"/>
                </a:rPr>
                <a:t>6pm to </a:t>
              </a:r>
              <a:r>
                <a:rPr lang="en-SG" sz="1400" smtClean="0">
                  <a:solidFill>
                    <a:schemeClr val="bg1">
                      <a:lumMod val="95000"/>
                    </a:schemeClr>
                  </a:solidFill>
                  <a:latin typeface="Arial" panose="020B0604020202020204" pitchFamily="34" charset="0"/>
                  <a:cs typeface="Arial" panose="020B0604020202020204" pitchFamily="34" charset="0"/>
                </a:rPr>
                <a:t>8pm</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3" name="TextBox 212"/>
            <p:cNvSpPr txBox="1"/>
            <p:nvPr/>
          </p:nvSpPr>
          <p:spPr>
            <a:xfrm>
              <a:off x="10315558" y="9395172"/>
              <a:ext cx="1696726" cy="99753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Where</a:t>
              </a:r>
              <a:r>
                <a:rPr lang="en-SG" sz="1400">
                  <a:solidFill>
                    <a:srgbClr val="FFC97F"/>
                  </a:solidFill>
                  <a:latin typeface="Arial Black" panose="020B0A04020102020204" pitchFamily="34" charset="0"/>
                  <a:cs typeface="Arial" panose="020B0604020202020204" pitchFamily="34" charset="0"/>
                </a:rPr>
                <a:t>: </a:t>
              </a:r>
            </a:p>
            <a:p>
              <a:r>
                <a:rPr lang="en-SG" sz="1400">
                  <a:solidFill>
                    <a:schemeClr val="bg1">
                      <a:lumMod val="95000"/>
                    </a:schemeClr>
                  </a:solidFill>
                  <a:latin typeface="Arial" panose="020B0604020202020204" pitchFamily="34" charset="0"/>
                  <a:cs typeface="Arial" panose="020B0604020202020204" pitchFamily="34" charset="0"/>
                </a:rPr>
                <a:t>Yorimichi Yakitori Izakaya </a:t>
              </a:r>
            </a:p>
            <a:p>
              <a:r>
                <a:rPr lang="en-SG" sz="1400">
                  <a:solidFill>
                    <a:schemeClr val="bg1">
                      <a:lumMod val="95000"/>
                    </a:schemeClr>
                  </a:solidFill>
                  <a:latin typeface="Arial" panose="020B0604020202020204" pitchFamily="34" charset="0"/>
                  <a:cs typeface="Arial" panose="020B0604020202020204" pitchFamily="34" charset="0"/>
                </a:rPr>
                <a:t>@Beach </a:t>
              </a:r>
              <a:r>
                <a:rPr lang="en-SG" sz="1400" smtClean="0">
                  <a:solidFill>
                    <a:schemeClr val="bg1">
                      <a:lumMod val="95000"/>
                    </a:schemeClr>
                  </a:solidFill>
                  <a:latin typeface="Arial" panose="020B0604020202020204" pitchFamily="34" charset="0"/>
                  <a:cs typeface="Arial" panose="020B0604020202020204" pitchFamily="34" charset="0"/>
                </a:rPr>
                <a:t>Rd</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4" name="Rectangle 213"/>
            <p:cNvSpPr/>
            <p:nvPr/>
          </p:nvSpPr>
          <p:spPr>
            <a:xfrm>
              <a:off x="6876268" y="10361158"/>
              <a:ext cx="2754802" cy="225250"/>
            </a:xfrm>
            <a:prstGeom prst="rect">
              <a:avLst/>
            </a:prstGeom>
          </p:spPr>
          <p:txBody>
            <a:bodyPr wrap="none">
              <a:spAutoFit/>
            </a:bodyPr>
            <a:lstStyle/>
            <a:p>
              <a:r>
                <a:rPr lang="en-SG" sz="800">
                  <a:solidFill>
                    <a:schemeClr val="bg1">
                      <a:lumMod val="75000"/>
                    </a:schemeClr>
                  </a:solidFill>
                  <a:latin typeface="Arial" panose="020B0604020202020204" pitchFamily="34" charset="0"/>
                  <a:cs typeface="Arial" panose="020B0604020202020204" pitchFamily="34" charset="0"/>
                </a:rPr>
                <a:t>Price includes 8 course dinner and one-to-one rotation</a:t>
              </a:r>
            </a:p>
          </p:txBody>
        </p:sp>
        <p:sp>
          <p:nvSpPr>
            <p:cNvPr id="217" name="Parallelogram 216"/>
            <p:cNvSpPr/>
            <p:nvPr/>
          </p:nvSpPr>
          <p:spPr>
            <a:xfrm flipV="1">
              <a:off x="10849233" y="6148851"/>
              <a:ext cx="1699601" cy="1691679"/>
            </a:xfrm>
            <a:prstGeom prst="parallelogram">
              <a:avLst/>
            </a:prstGeom>
            <a:solidFill>
              <a:srgbClr val="FF5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2" name="Parallelogram 221"/>
            <p:cNvSpPr/>
            <p:nvPr/>
          </p:nvSpPr>
          <p:spPr>
            <a:xfrm flipV="1">
              <a:off x="10506246" y="6152169"/>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0" name="TextBox 219"/>
            <p:cNvSpPr txBox="1"/>
            <p:nvPr/>
          </p:nvSpPr>
          <p:spPr>
            <a:xfrm>
              <a:off x="10923010" y="6204976"/>
              <a:ext cx="980813" cy="1015663"/>
            </a:xfrm>
            <a:prstGeom prst="rect">
              <a:avLst/>
            </a:prstGeom>
            <a:noFill/>
            <a:ln w="19050">
              <a:noFill/>
            </a:ln>
          </p:spPr>
          <p:txBody>
            <a:bodyPr wrap="square" rtlCol="0">
              <a:spAutoFit/>
            </a:bodyPr>
            <a:lstStyle/>
            <a:p>
              <a:pPr algn="ctr"/>
              <a:r>
                <a:rPr lang="en-SG" sz="3000" smtClean="0">
                  <a:solidFill>
                    <a:schemeClr val="bg1">
                      <a:lumMod val="95000"/>
                    </a:schemeClr>
                  </a:solidFill>
                  <a:latin typeface="Bauhaus 93" panose="04030905020B02020C02" pitchFamily="82" charset="0"/>
                  <a:cs typeface="Arial" panose="020B0604020202020204" pitchFamily="34" charset="0"/>
                </a:rPr>
                <a:t>13</a:t>
              </a:r>
              <a:r>
                <a:rPr lang="en-SG" sz="3000" smtClean="0">
                  <a:solidFill>
                    <a:srgbClr val="FFC97F"/>
                  </a:solidFill>
                  <a:latin typeface="Bauhaus 93" panose="04030905020B02020C02" pitchFamily="82" charset="0"/>
                  <a:cs typeface="Arial" panose="020B0604020202020204" pitchFamily="34" charset="0"/>
                </a:rPr>
                <a:t> </a:t>
              </a:r>
            </a:p>
            <a:p>
              <a:pPr algn="ctr"/>
              <a:r>
                <a:rPr lang="en-SG" sz="3000" smtClean="0">
                  <a:solidFill>
                    <a:schemeClr val="bg1">
                      <a:lumMod val="95000"/>
                    </a:schemeClr>
                  </a:solidFill>
                  <a:latin typeface="Bauhaus 93" panose="04030905020B02020C02" pitchFamily="82" charset="0"/>
                  <a:cs typeface="Arial" panose="020B0604020202020204" pitchFamily="34" charset="0"/>
                </a:rPr>
                <a:t>AUG</a:t>
              </a:r>
              <a:endParaRPr lang="en-SG" sz="3000">
                <a:solidFill>
                  <a:schemeClr val="bg1">
                    <a:lumMod val="75000"/>
                  </a:schemeClr>
                </a:solidFill>
                <a:latin typeface="Bauhaus 93" panose="04030905020B02020C02" pitchFamily="82" charset="0"/>
                <a:cs typeface="Arial" panose="020B0604020202020204" pitchFamily="34" charset="0"/>
              </a:endParaRPr>
            </a:p>
          </p:txBody>
        </p:sp>
        <p:grpSp>
          <p:nvGrpSpPr>
            <p:cNvPr id="23" name="Group 22"/>
            <p:cNvGrpSpPr/>
            <p:nvPr/>
          </p:nvGrpSpPr>
          <p:grpSpPr>
            <a:xfrm>
              <a:off x="10762580" y="8076018"/>
              <a:ext cx="1527674" cy="1231733"/>
              <a:chOff x="-4029594" y="10642650"/>
              <a:chExt cx="1481159" cy="1178110"/>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537" y="10642650"/>
                <a:ext cx="1341737" cy="1178110"/>
              </a:xfrm>
              <a:prstGeom prst="rect">
                <a:avLst/>
              </a:prstGeom>
            </p:spPr>
          </p:pic>
          <p:sp>
            <p:nvSpPr>
              <p:cNvPr id="12" name="Rectangle 11"/>
              <p:cNvSpPr/>
              <p:nvPr/>
            </p:nvSpPr>
            <p:spPr>
              <a:xfrm>
                <a:off x="-4029594" y="10896594"/>
                <a:ext cx="1481159" cy="618193"/>
              </a:xfrm>
              <a:prstGeom prst="rect">
                <a:avLst/>
              </a:prstGeom>
              <a:noFill/>
            </p:spPr>
            <p:txBody>
              <a:bodyPr wrap="square">
                <a:spAutoFit/>
              </a:bodyPr>
              <a:lstStyle/>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Introductory</a:t>
                </a:r>
              </a:p>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Price</a:t>
                </a:r>
              </a:p>
            </p:txBody>
          </p:sp>
        </p:grpSp>
      </p:grpSp>
      <p:graphicFrame>
        <p:nvGraphicFramePr>
          <p:cNvPr id="3" name="Table 2"/>
          <p:cNvGraphicFramePr>
            <a:graphicFrameLocks noGrp="1"/>
          </p:cNvGraphicFramePr>
          <p:nvPr>
            <p:extLst>
              <p:ext uri="{D42A27DB-BD31-4B8C-83A1-F6EECF244321}">
                <p14:modId xmlns:p14="http://schemas.microsoft.com/office/powerpoint/2010/main" val="1776128687"/>
              </p:ext>
            </p:extLst>
          </p:nvPr>
        </p:nvGraphicFramePr>
        <p:xfrm>
          <a:off x="1295355" y="5728846"/>
          <a:ext cx="9822587" cy="2519680"/>
        </p:xfrm>
        <a:graphic>
          <a:graphicData uri="http://schemas.openxmlformats.org/drawingml/2006/table">
            <a:tbl>
              <a:tblPr firstRow="1" bandRow="1">
                <a:tableStyleId>{5C22544A-7EE6-4342-B048-85BDC9FD1C3A}</a:tableStyleId>
              </a:tblPr>
              <a:tblGrid>
                <a:gridCol w="8066359">
                  <a:extLst>
                    <a:ext uri="{9D8B030D-6E8A-4147-A177-3AD203B41FA5}">
                      <a16:colId xmlns:a16="http://schemas.microsoft.com/office/drawing/2014/main" val="2146055699"/>
                    </a:ext>
                  </a:extLst>
                </a:gridCol>
                <a:gridCol w="1756228">
                  <a:extLst>
                    <a:ext uri="{9D8B030D-6E8A-4147-A177-3AD203B41FA5}">
                      <a16:colId xmlns:a16="http://schemas.microsoft.com/office/drawing/2014/main" val="2093861420"/>
                    </a:ext>
                  </a:extLst>
                </a:gridCol>
              </a:tblGrid>
              <a:tr h="370840">
                <a:tc>
                  <a:txBody>
                    <a:bodyPr/>
                    <a:lstStyle/>
                    <a:p>
                      <a:r>
                        <a:rPr lang="en-SG" sz="2400" smtClean="0">
                          <a:solidFill>
                            <a:schemeClr val="bg1"/>
                          </a:solidFill>
                        </a:rPr>
                        <a:t>EVENT MANAGEMENT</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sz="2400" smtClean="0">
                          <a:solidFill>
                            <a:schemeClr val="bg1"/>
                          </a:solidFill>
                        </a:rPr>
                        <a:t>Completion</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711830"/>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Confirm date and availability of restaurant before creating event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136411"/>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Send event to Eventbrite </a:t>
                      </a:r>
                      <a:r>
                        <a:rPr lang="en-SG" sz="1600" b="1" u="sng" kern="1200" baseline="0" smtClean="0">
                          <a:solidFill>
                            <a:srgbClr val="FF0000"/>
                          </a:solidFill>
                          <a:latin typeface="+mn-lt"/>
                          <a:ea typeface="+mn-ea"/>
                          <a:cs typeface="+mn-cs"/>
                        </a:rPr>
                        <a:t>28 days</a:t>
                      </a:r>
                      <a:r>
                        <a:rPr lang="en-SG" sz="1600" b="1" u="sng" smtClean="0">
                          <a:solidFill>
                            <a:schemeClr val="bg1"/>
                          </a:solidFill>
                        </a:rPr>
                        <a:t> </a:t>
                      </a:r>
                      <a:r>
                        <a:rPr lang="en-SG" sz="1600" smtClean="0">
                          <a:solidFill>
                            <a:schemeClr val="bg1"/>
                          </a:solidFill>
                        </a:rPr>
                        <a:t>in advance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0662146"/>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promo codes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1691388"/>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two ticket types (male/female)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5990"/>
                  </a:ext>
                </a:extLst>
              </a:tr>
              <a:tr h="370840">
                <a:tc>
                  <a:txBody>
                    <a:bodyPr/>
                    <a:lstStyle/>
                    <a:p>
                      <a:r>
                        <a:rPr lang="en-SG" sz="1600" smtClean="0">
                          <a:solidFill>
                            <a:schemeClr val="bg1"/>
                          </a:solidFill>
                        </a:rPr>
                        <a:t>Inform participants</a:t>
                      </a:r>
                      <a:r>
                        <a:rPr lang="en-SG" sz="1600" baseline="0" smtClean="0">
                          <a:solidFill>
                            <a:schemeClr val="bg1"/>
                          </a:solidFill>
                        </a:rPr>
                        <a:t> on </a:t>
                      </a:r>
                      <a:r>
                        <a:rPr lang="en-SG" sz="1600" b="1" u="sng" baseline="0" smtClean="0">
                          <a:solidFill>
                            <a:srgbClr val="FF0000"/>
                          </a:solidFill>
                        </a:rPr>
                        <a:t>Monday</a:t>
                      </a:r>
                      <a:r>
                        <a:rPr lang="en-SG" sz="1600" baseline="0" smtClean="0">
                          <a:solidFill>
                            <a:schemeClr val="bg1"/>
                          </a:solidFill>
                        </a:rPr>
                        <a:t> and </a:t>
                      </a:r>
                      <a:r>
                        <a:rPr lang="en-SG" sz="1600" b="1" u="sng" kern="1200" baseline="0" smtClean="0">
                          <a:solidFill>
                            <a:srgbClr val="FF0000"/>
                          </a:solidFill>
                          <a:latin typeface="+mn-lt"/>
                          <a:ea typeface="+mn-ea"/>
                          <a:cs typeface="+mn-cs"/>
                        </a:rPr>
                        <a:t>Saturday</a:t>
                      </a:r>
                      <a:r>
                        <a:rPr lang="en-SG" sz="1600" baseline="0" smtClean="0">
                          <a:solidFill>
                            <a:schemeClr val="bg1"/>
                          </a:solidFill>
                        </a:rPr>
                        <a:t> same week as the event date to remind them and to inform meeting place</a:t>
                      </a:r>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050605"/>
                  </a:ext>
                </a:extLst>
              </a:tr>
            </a:tbl>
          </a:graphicData>
        </a:graphic>
      </p:graphicFrame>
      <p:grpSp>
        <p:nvGrpSpPr>
          <p:cNvPr id="11" name="Group 10"/>
          <p:cNvGrpSpPr/>
          <p:nvPr/>
        </p:nvGrpSpPr>
        <p:grpSpPr>
          <a:xfrm>
            <a:off x="13337559" y="13621188"/>
            <a:ext cx="4337885" cy="3860808"/>
            <a:chOff x="2247106" y="1685131"/>
            <a:chExt cx="19507200" cy="14630400"/>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106" y="1685131"/>
              <a:ext cx="19507200" cy="14630400"/>
            </a:xfrm>
            <a:prstGeom prst="rect">
              <a:avLst/>
            </a:prstGeom>
          </p:spPr>
        </p:pic>
        <p:cxnSp>
          <p:nvCxnSpPr>
            <p:cNvPr id="7" name="Straight Arrow Connector 6"/>
            <p:cNvCxnSpPr/>
            <p:nvPr/>
          </p:nvCxnSpPr>
          <p:spPr>
            <a:xfrm flipH="1">
              <a:off x="10275206" y="4267849"/>
              <a:ext cx="2685859" cy="20724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9" name="Oval 8"/>
            <p:cNvSpPr/>
            <p:nvPr/>
          </p:nvSpPr>
          <p:spPr>
            <a:xfrm>
              <a:off x="5365098" y="5723314"/>
              <a:ext cx="5931893" cy="4759631"/>
            </a:xfrm>
            <a:prstGeom prst="ellipse">
              <a:avLst/>
            </a:prstGeom>
            <a:solidFill>
              <a:schemeClr val="accent6">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p:cNvSpPr txBox="1"/>
            <p:nvPr/>
          </p:nvSpPr>
          <p:spPr>
            <a:xfrm>
              <a:off x="12334835" y="2841361"/>
              <a:ext cx="7776600" cy="3498927"/>
            </a:xfrm>
            <a:prstGeom prst="rect">
              <a:avLst/>
            </a:prstGeom>
            <a:solidFill>
              <a:srgbClr val="70AD47"/>
            </a:solidFill>
          </p:spPr>
          <p:txBody>
            <a:bodyPr wrap="square" rtlCol="0">
              <a:spAutoFit/>
            </a:bodyPr>
            <a:lstStyle/>
            <a:p>
              <a:r>
                <a:rPr lang="en-SG" b="1" u="sng" smtClean="0">
                  <a:solidFill>
                    <a:schemeClr val="bg1"/>
                  </a:solidFill>
                </a:rPr>
                <a:t>Gentlemen</a:t>
              </a:r>
            </a:p>
            <a:p>
              <a:r>
                <a:rPr lang="en-SG" b="1" u="sng" smtClean="0">
                  <a:solidFill>
                    <a:schemeClr val="bg1"/>
                  </a:solidFill>
                </a:rPr>
                <a:t>Meet at Entrance</a:t>
              </a:r>
              <a:endParaRPr lang="en-SG" b="1" u="sng">
                <a:solidFill>
                  <a:schemeClr val="bg1"/>
                </a:solidFill>
              </a:endParaRPr>
            </a:p>
          </p:txBody>
        </p:sp>
      </p:grpSp>
      <p:grpSp>
        <p:nvGrpSpPr>
          <p:cNvPr id="6" name="Group 5"/>
          <p:cNvGrpSpPr/>
          <p:nvPr/>
        </p:nvGrpSpPr>
        <p:grpSpPr>
          <a:xfrm>
            <a:off x="9239086" y="13621187"/>
            <a:ext cx="3913817" cy="3860808"/>
            <a:chOff x="10888787" y="12399070"/>
            <a:chExt cx="3913817" cy="3860808"/>
          </a:xfrm>
        </p:grpSpPr>
        <p:pic>
          <p:nvPicPr>
            <p:cNvPr id="13" name="Picture 12"/>
            <p:cNvPicPr>
              <a:picLocks noChangeAspect="1"/>
            </p:cNvPicPr>
            <p:nvPr/>
          </p:nvPicPr>
          <p:blipFill>
            <a:blip r:embed="rId6"/>
            <a:stretch>
              <a:fillRect/>
            </a:stretch>
          </p:blipFill>
          <p:spPr>
            <a:xfrm>
              <a:off x="10888787" y="12399070"/>
              <a:ext cx="3913817" cy="3860808"/>
            </a:xfrm>
            <a:prstGeom prst="rect">
              <a:avLst/>
            </a:prstGeom>
          </p:spPr>
        </p:pic>
        <p:sp>
          <p:nvSpPr>
            <p:cNvPr id="22" name="Oval 21"/>
            <p:cNvSpPr/>
            <p:nvPr/>
          </p:nvSpPr>
          <p:spPr>
            <a:xfrm rot="19911420">
              <a:off x="12916800" y="13632781"/>
              <a:ext cx="919459" cy="531967"/>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p:cNvSpPr txBox="1"/>
            <p:nvPr/>
          </p:nvSpPr>
          <p:spPr>
            <a:xfrm>
              <a:off x="11506867" y="12418525"/>
              <a:ext cx="1985300" cy="1169551"/>
            </a:xfrm>
            <a:prstGeom prst="rect">
              <a:avLst/>
            </a:prstGeom>
            <a:solidFill>
              <a:schemeClr val="tx1">
                <a:lumMod val="75000"/>
                <a:lumOff val="25000"/>
                <a:alpha val="95000"/>
              </a:schemeClr>
            </a:solidFill>
          </p:spPr>
          <p:txBody>
            <a:bodyPr wrap="square" rtlCol="0">
              <a:spAutoFit/>
            </a:bodyPr>
            <a:lstStyle/>
            <a:p>
              <a:pPr marL="171450" indent="-171450">
                <a:buFont typeface="Arial" panose="020B0604020202020204" pitchFamily="34" charset="0"/>
                <a:buChar char="•"/>
              </a:pPr>
              <a:r>
                <a:rPr lang="en-SG" sz="1000" smtClean="0">
                  <a:solidFill>
                    <a:schemeClr val="bg1"/>
                  </a:solidFill>
                </a:rPr>
                <a:t>Alight at Nicholl Highway MRT.</a:t>
              </a:r>
            </a:p>
            <a:p>
              <a:pPr marL="171450" indent="-171450">
                <a:buFont typeface="Arial" panose="020B0604020202020204" pitchFamily="34" charset="0"/>
                <a:buChar char="•"/>
              </a:pPr>
              <a:r>
                <a:rPr lang="en-SG" sz="1000" smtClean="0">
                  <a:solidFill>
                    <a:schemeClr val="bg1"/>
                  </a:solidFill>
                </a:rPr>
                <a:t>Take Exit A.</a:t>
              </a:r>
            </a:p>
            <a:p>
              <a:pPr marL="171450" indent="-171450">
                <a:buFont typeface="Arial" panose="020B0604020202020204" pitchFamily="34" charset="0"/>
                <a:buChar char="•"/>
              </a:pPr>
              <a:r>
                <a:rPr lang="en-SG" sz="1000" smtClean="0">
                  <a:solidFill>
                    <a:schemeClr val="bg1"/>
                  </a:solidFill>
                </a:rPr>
                <a:t>Walk along the bridge.</a:t>
              </a:r>
            </a:p>
            <a:p>
              <a:pPr marL="171450" indent="-171450">
                <a:buFont typeface="Arial" panose="020B0604020202020204" pitchFamily="34" charset="0"/>
                <a:buChar char="•"/>
              </a:pPr>
              <a:r>
                <a:rPr lang="en-SG" sz="1000" smtClean="0">
                  <a:solidFill>
                    <a:schemeClr val="bg1"/>
                  </a:solidFill>
                </a:rPr>
                <a:t>Look out for the stairs that leads down to St. John HQ.</a:t>
              </a:r>
            </a:p>
            <a:p>
              <a:pPr marL="171450" indent="-171450">
                <a:buFont typeface="Arial" panose="020B0604020202020204" pitchFamily="34" charset="0"/>
                <a:buChar char="•"/>
              </a:pPr>
              <a:r>
                <a:rPr lang="en-SG" sz="1000" smtClean="0">
                  <a:solidFill>
                    <a:schemeClr val="bg1"/>
                  </a:solidFill>
                </a:rPr>
                <a:t>Walk farther and you would reach Golden Mile Tower. </a:t>
              </a:r>
              <a:endParaRPr lang="en-SG" sz="1000">
                <a:solidFill>
                  <a:schemeClr val="bg1"/>
                </a:solidFill>
              </a:endParaRPr>
            </a:p>
          </p:txBody>
        </p:sp>
        <p:sp>
          <p:nvSpPr>
            <p:cNvPr id="31" name="Oval 30"/>
            <p:cNvSpPr/>
            <p:nvPr/>
          </p:nvSpPr>
          <p:spPr>
            <a:xfrm rot="19911420">
              <a:off x="12039788" y="15388375"/>
              <a:ext cx="919459" cy="531967"/>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26" name="Table 25"/>
          <p:cNvGraphicFramePr>
            <a:graphicFrameLocks noGrp="1"/>
          </p:cNvGraphicFramePr>
          <p:nvPr>
            <p:extLst>
              <p:ext uri="{D42A27DB-BD31-4B8C-83A1-F6EECF244321}">
                <p14:modId xmlns:p14="http://schemas.microsoft.com/office/powerpoint/2010/main" val="831568515"/>
              </p:ext>
            </p:extLst>
          </p:nvPr>
        </p:nvGraphicFramePr>
        <p:xfrm>
          <a:off x="11508059" y="854610"/>
          <a:ext cx="10187784" cy="11734800"/>
        </p:xfrm>
        <a:graphic>
          <a:graphicData uri="http://schemas.openxmlformats.org/drawingml/2006/table">
            <a:tbl>
              <a:tblPr firstRow="1" bandRow="1">
                <a:tableStyleId>{5C22544A-7EE6-4342-B048-85BDC9FD1C3A}</a:tableStyleId>
              </a:tblPr>
              <a:tblGrid>
                <a:gridCol w="10187784">
                  <a:extLst>
                    <a:ext uri="{9D8B030D-6E8A-4147-A177-3AD203B41FA5}">
                      <a16:colId xmlns:a16="http://schemas.microsoft.com/office/drawing/2014/main" val="3136373459"/>
                    </a:ext>
                  </a:extLst>
                </a:gridCol>
              </a:tblGrid>
              <a:tr h="780176">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3200" smtClean="0">
                          <a:solidFill>
                            <a:schemeClr val="tx1"/>
                          </a:solidFill>
                        </a:rPr>
                        <a:t>EVENT EMAIL</a:t>
                      </a:r>
                      <a:r>
                        <a:rPr lang="en-SG" sz="3200" baseline="0" smtClean="0">
                          <a:solidFill>
                            <a:schemeClr val="tx1"/>
                          </a:solidFill>
                        </a:rPr>
                        <a:t> </a:t>
                      </a:r>
                      <a:endParaRPr lang="en-SG" sz="3200" smtClean="0">
                        <a:solidFill>
                          <a:schemeClr val="tx1"/>
                        </a:solidFill>
                      </a:endParaRPr>
                    </a:p>
                    <a:p>
                      <a:endParaRPr lang="en-SG" sz="1600" b="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8459707"/>
                  </a:ext>
                </a:extLst>
              </a:tr>
              <a:tr h="4478787">
                <a:tc>
                  <a:txBody>
                    <a:bodyPr/>
                    <a:lstStyle/>
                    <a:p>
                      <a:r>
                        <a:rPr lang="en-US" sz="1600" b="0" smtClean="0">
                          <a:solidFill>
                            <a:schemeClr val="tx1"/>
                          </a:solidFill>
                        </a:rPr>
                        <a:t>Dear Participant,</a:t>
                      </a:r>
                    </a:p>
                    <a:p>
                      <a:endParaRPr lang="en-US" sz="1600" b="0" smtClean="0">
                        <a:solidFill>
                          <a:schemeClr val="tx1"/>
                        </a:solidFill>
                      </a:endParaRPr>
                    </a:p>
                    <a:p>
                      <a:r>
                        <a:rPr lang="en-US" sz="1600" b="0" smtClean="0">
                          <a:solidFill>
                            <a:schemeClr val="tx1"/>
                          </a:solidFill>
                        </a:rPr>
                        <a:t>Thank you for being a part of our upcoming Dining in the Dark event! This message serves as a reminder. We look forward to providing you with a unique and memorable experience. See you soon!</a:t>
                      </a:r>
                    </a:p>
                    <a:p>
                      <a:endParaRPr lang="en-US" sz="1600" b="0" smtClean="0">
                        <a:solidFill>
                          <a:schemeClr val="tx1"/>
                        </a:solidFill>
                      </a:endParaRPr>
                    </a:p>
                    <a:p>
                      <a:r>
                        <a:rPr lang="en-US" sz="1600" b="0" smtClean="0">
                          <a:solidFill>
                            <a:schemeClr val="tx1"/>
                          </a:solidFill>
                        </a:rPr>
                        <a:t>For any issue on the day of the event, you can contact our staff @ </a:t>
                      </a:r>
                      <a:r>
                        <a:rPr lang="en-US" sz="1600" b="1" smtClean="0">
                          <a:solidFill>
                            <a:srgbClr val="FF0000"/>
                          </a:solidFill>
                        </a:rPr>
                        <a:t>87601459</a:t>
                      </a:r>
                    </a:p>
                    <a:p>
                      <a:endParaRPr lang="en-US" sz="1600" b="0" smtClean="0">
                        <a:solidFill>
                          <a:schemeClr val="tx1"/>
                        </a:solidFill>
                      </a:endParaRPr>
                    </a:p>
                    <a:p>
                      <a:r>
                        <a:rPr lang="en-US" sz="1600" b="0" smtClean="0">
                          <a:solidFill>
                            <a:schemeClr val="tx1"/>
                          </a:solidFill>
                        </a:rPr>
                        <a:t>Date / Time: </a:t>
                      </a:r>
                      <a:r>
                        <a:rPr lang="en-US" sz="1600" b="1" smtClean="0">
                          <a:solidFill>
                            <a:srgbClr val="FF0000"/>
                          </a:solidFill>
                        </a:rPr>
                        <a:t>13 Aug (Sun) @ 6:00 pm</a:t>
                      </a:r>
                    </a:p>
                    <a:p>
                      <a:r>
                        <a:rPr lang="en-US" sz="1600" b="0" smtClean="0">
                          <a:solidFill>
                            <a:schemeClr val="tx1"/>
                          </a:solidFill>
                        </a:rPr>
                        <a:t>Place: Yorimichi Yakitori Izakaya</a:t>
                      </a:r>
                    </a:p>
                    <a:p>
                      <a:r>
                        <a:rPr lang="en-US" sz="1600" b="0" smtClean="0">
                          <a:solidFill>
                            <a:schemeClr val="tx1"/>
                          </a:solidFill>
                        </a:rPr>
                        <a:t>Address: 6001 Beach Rd, #01-02 GOLDEN MILE TOWER, Singapore 199589</a:t>
                      </a:r>
                    </a:p>
                    <a:p>
                      <a:r>
                        <a:rPr lang="en-US" sz="1600" b="0" smtClean="0">
                          <a:solidFill>
                            <a:schemeClr val="tx1"/>
                          </a:solidFill>
                        </a:rPr>
                        <a:t>Verification doc: Singpass, driving licence, IC, etc</a:t>
                      </a:r>
                    </a:p>
                    <a:p>
                      <a:r>
                        <a:rPr lang="en-US" sz="1600" b="0" smtClean="0">
                          <a:solidFill>
                            <a:schemeClr val="tx1"/>
                          </a:solidFill>
                        </a:rPr>
                        <a:t>Event registration: Screen shot of ticket.</a:t>
                      </a:r>
                    </a:p>
                    <a:p>
                      <a:endParaRPr lang="en-US" sz="1600" b="0" smtClean="0">
                        <a:solidFill>
                          <a:schemeClr val="tx1"/>
                        </a:solidFill>
                      </a:endParaRPr>
                    </a:p>
                    <a:p>
                      <a:r>
                        <a:rPr lang="en-US" sz="1600" b="0" smtClean="0">
                          <a:solidFill>
                            <a:schemeClr val="tx1"/>
                          </a:solidFill>
                        </a:rPr>
                        <a:t>Below is a guide for those travelling from the train station</a:t>
                      </a:r>
                    </a:p>
                    <a:p>
                      <a:endParaRPr lang="en-US" sz="1600" b="0" smtClean="0">
                        <a:solidFill>
                          <a:schemeClr val="tx1"/>
                        </a:solidFill>
                      </a:endParaRPr>
                    </a:p>
                    <a:p>
                      <a:r>
                        <a:rPr lang="en-US" sz="1600" b="0" smtClean="0">
                          <a:solidFill>
                            <a:schemeClr val="tx1"/>
                          </a:solidFill>
                        </a:rPr>
                        <a:t>Thanks,</a:t>
                      </a:r>
                    </a:p>
                    <a:p>
                      <a:r>
                        <a:rPr lang="en-US" sz="1600" b="0" smtClean="0">
                          <a:solidFill>
                            <a:schemeClr val="tx1"/>
                          </a:solidFill>
                        </a:rPr>
                        <a:t>Jamaica G. </a:t>
                      </a:r>
                    </a:p>
                    <a:p>
                      <a:endParaRPr lang="en-US" sz="1600" b="0" smtClean="0">
                        <a:solidFill>
                          <a:schemeClr val="tx1"/>
                        </a:solidFill>
                      </a:endParaRPr>
                    </a:p>
                    <a:p>
                      <a:r>
                        <a:rPr lang="en-SG" sz="1600" b="0" smtClean="0">
                          <a:solidFill>
                            <a:schemeClr val="tx1"/>
                          </a:solidFill>
                          <a:hlinkClick r:id="rId7"/>
                        </a:rPr>
                        <a:t>https://www.streetdirectory.com/sg/golden-mile-complex/5001-beach-road-199588/12858_15512.html</a:t>
                      </a:r>
                      <a:endParaRPr lang="en-SG" sz="1600" b="0" smtClean="0">
                        <a:solidFill>
                          <a:schemeClr val="tx1"/>
                        </a:solidFill>
                      </a:endParaRPr>
                    </a:p>
                    <a:p>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9371076"/>
                  </a:ext>
                </a:extLst>
              </a:tr>
              <a:tr h="5172276">
                <a:tc>
                  <a:txBody>
                    <a:bodyPr/>
                    <a:lstStyle/>
                    <a:p>
                      <a:r>
                        <a:rPr lang="en-US" sz="1600" b="0" smtClean="0">
                          <a:solidFill>
                            <a:schemeClr val="tx1"/>
                          </a:solidFill>
                        </a:rPr>
                        <a:t>Hi Gents,</a:t>
                      </a:r>
                      <a:endParaRPr lang="en-US" sz="1600" b="0" dirty="0" smtClean="0">
                        <a:solidFill>
                          <a:schemeClr val="tx1"/>
                        </a:solidFill>
                      </a:endParaRPr>
                    </a:p>
                    <a:p>
                      <a:endParaRPr lang="en-US" sz="1600" b="0" dirty="0" smtClean="0">
                        <a:solidFill>
                          <a:schemeClr val="tx1"/>
                        </a:solidFill>
                      </a:endParaRPr>
                    </a:p>
                    <a:p>
                      <a:r>
                        <a:rPr lang="en-US" sz="1600" b="0" smtClean="0">
                          <a:solidFill>
                            <a:schemeClr val="tx1"/>
                          </a:solidFill>
                        </a:rPr>
                        <a:t>Thank you for being a part of our upcoming Dining in the Dark event! This message serves as a reminder. We look forward to providing you with a unique and memorable experience. See you soon!</a:t>
                      </a:r>
                    </a:p>
                    <a:p>
                      <a:endParaRPr lang="en-US" sz="1600" b="0" dirty="0" smtClean="0">
                        <a:solidFill>
                          <a:schemeClr val="tx1"/>
                        </a:solidFill>
                      </a:endParaRPr>
                    </a:p>
                    <a:p>
                      <a:r>
                        <a:rPr lang="en-US" sz="1600" b="0" kern="1200" dirty="0" smtClean="0">
                          <a:solidFill>
                            <a:schemeClr val="tx1"/>
                          </a:solidFill>
                          <a:latin typeface="+mn-lt"/>
                          <a:ea typeface="+mn-ea"/>
                          <a:cs typeface="+mn-cs"/>
                        </a:rPr>
                        <a:t>Please meet our </a:t>
                      </a:r>
                      <a:r>
                        <a:rPr lang="en-US" sz="1600" b="0" kern="1200" smtClean="0">
                          <a:solidFill>
                            <a:schemeClr val="tx1"/>
                          </a:solidFill>
                          <a:latin typeface="+mn-lt"/>
                          <a:ea typeface="+mn-ea"/>
                          <a:cs typeface="+mn-cs"/>
                        </a:rPr>
                        <a:t>staff with an </a:t>
                      </a:r>
                      <a:r>
                        <a:rPr lang="en-US" sz="1600" b="0" i="1" u="sng" kern="1200" smtClean="0">
                          <a:solidFill>
                            <a:schemeClr val="tx1"/>
                          </a:solidFill>
                          <a:latin typeface="+mn-lt"/>
                          <a:ea typeface="+mn-ea"/>
                          <a:cs typeface="+mn-cs"/>
                        </a:rPr>
                        <a:t>Inner Soul Verse</a:t>
                      </a:r>
                      <a:r>
                        <a:rPr lang="en-US" sz="1600" b="0" i="1" u="none" kern="1200" smtClean="0">
                          <a:solidFill>
                            <a:schemeClr val="tx1"/>
                          </a:solidFill>
                          <a:latin typeface="+mn-lt"/>
                          <a:ea typeface="+mn-ea"/>
                          <a:cs typeface="+mn-cs"/>
                        </a:rPr>
                        <a:t> </a:t>
                      </a:r>
                      <a:r>
                        <a:rPr lang="en-US" sz="1600" b="0" kern="1200" smtClean="0">
                          <a:solidFill>
                            <a:schemeClr val="tx1"/>
                          </a:solidFill>
                          <a:latin typeface="+mn-lt"/>
                          <a:ea typeface="+mn-ea"/>
                          <a:cs typeface="+mn-cs"/>
                        </a:rPr>
                        <a:t>armband </a:t>
                      </a:r>
                      <a:r>
                        <a:rPr lang="en-US" sz="1600" b="0" kern="1200" dirty="0" smtClean="0">
                          <a:solidFill>
                            <a:schemeClr val="tx1"/>
                          </a:solidFill>
                          <a:latin typeface="+mn-lt"/>
                          <a:ea typeface="+mn-ea"/>
                          <a:cs typeface="+mn-cs"/>
                        </a:rPr>
                        <a:t>at the entrance of the golden mile tower for registration and verification as depicted in the </a:t>
                      </a:r>
                      <a:r>
                        <a:rPr lang="en-US" sz="1600" b="0" kern="1200" smtClean="0">
                          <a:solidFill>
                            <a:schemeClr val="tx1"/>
                          </a:solidFill>
                          <a:latin typeface="+mn-lt"/>
                          <a:ea typeface="+mn-ea"/>
                          <a:cs typeface="+mn-cs"/>
                        </a:rPr>
                        <a:t>photo.</a:t>
                      </a:r>
                    </a:p>
                    <a:p>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smtClean="0">
                          <a:solidFill>
                            <a:schemeClr val="tx1"/>
                          </a:solidFill>
                        </a:rPr>
                        <a:t>For any issue on the day of the event, you can contact our staff @ </a:t>
                      </a:r>
                      <a:r>
                        <a:rPr lang="en-US" sz="1600" b="1" smtClean="0">
                          <a:solidFill>
                            <a:srgbClr val="FF0000"/>
                          </a:solidFill>
                        </a:rPr>
                        <a:t>87601459</a:t>
                      </a:r>
                    </a:p>
                    <a:p>
                      <a:endParaRPr lang="en-US" sz="1600" b="0" dirty="0" smtClean="0">
                        <a:solidFill>
                          <a:schemeClr val="tx1"/>
                        </a:solidFill>
                      </a:endParaRPr>
                    </a:p>
                    <a:p>
                      <a:pPr marL="0" algn="l" defTabSz="2400117" rtl="0" eaLnBrk="1" latinLnBrk="0" hangingPunct="1"/>
                      <a:r>
                        <a:rPr lang="en-US" sz="1600" b="0" dirty="0" smtClean="0">
                          <a:solidFill>
                            <a:schemeClr val="tx1"/>
                          </a:solidFill>
                        </a:rPr>
                        <a:t>Date / Time</a:t>
                      </a:r>
                      <a:r>
                        <a:rPr lang="en-US" sz="1600" b="0" smtClean="0">
                          <a:solidFill>
                            <a:schemeClr val="tx1"/>
                          </a:solidFill>
                        </a:rPr>
                        <a:t>: </a:t>
                      </a:r>
                      <a:r>
                        <a:rPr lang="en-US" sz="1600" b="1" kern="1200" smtClean="0">
                          <a:solidFill>
                            <a:srgbClr val="FF0000"/>
                          </a:solidFill>
                          <a:latin typeface="+mn-lt"/>
                          <a:ea typeface="+mn-ea"/>
                          <a:cs typeface="+mn-cs"/>
                        </a:rPr>
                        <a:t>13 </a:t>
                      </a:r>
                      <a:r>
                        <a:rPr lang="en-US" sz="1600" b="1" kern="1200" dirty="0" smtClean="0">
                          <a:solidFill>
                            <a:srgbClr val="FF0000"/>
                          </a:solidFill>
                          <a:latin typeface="+mn-lt"/>
                          <a:ea typeface="+mn-ea"/>
                          <a:cs typeface="+mn-cs"/>
                        </a:rPr>
                        <a:t>Aug (Sun) @ 6:15 pm</a:t>
                      </a:r>
                    </a:p>
                    <a:p>
                      <a:r>
                        <a:rPr lang="en-US" sz="1600" b="0" dirty="0" smtClean="0">
                          <a:solidFill>
                            <a:schemeClr val="tx1"/>
                          </a:solidFill>
                        </a:rPr>
                        <a:t>Place: </a:t>
                      </a:r>
                      <a:r>
                        <a:rPr lang="en-US" sz="1600" b="0" dirty="0" err="1" smtClean="0">
                          <a:solidFill>
                            <a:schemeClr val="tx1"/>
                          </a:solidFill>
                        </a:rPr>
                        <a:t>Yorimichi</a:t>
                      </a:r>
                      <a:r>
                        <a:rPr lang="en-US" sz="1600" b="0" dirty="0" smtClean="0">
                          <a:solidFill>
                            <a:schemeClr val="tx1"/>
                          </a:solidFill>
                        </a:rPr>
                        <a:t> Yakitori </a:t>
                      </a:r>
                      <a:r>
                        <a:rPr lang="en-US" sz="1600" b="0" dirty="0" err="1" smtClean="0">
                          <a:solidFill>
                            <a:schemeClr val="tx1"/>
                          </a:solidFill>
                        </a:rPr>
                        <a:t>Izakaya</a:t>
                      </a:r>
                      <a:r>
                        <a:rPr lang="en-US" sz="1600" b="0" dirty="0" smtClean="0">
                          <a:solidFill>
                            <a:schemeClr val="tx1"/>
                          </a:solidFill>
                        </a:rPr>
                        <a:t> </a:t>
                      </a:r>
                    </a:p>
                    <a:p>
                      <a:r>
                        <a:rPr lang="en-US" sz="1600" b="0" dirty="0" smtClean="0">
                          <a:solidFill>
                            <a:schemeClr val="tx1"/>
                          </a:solidFill>
                        </a:rPr>
                        <a:t>Address: 6001 Beach Rd, #01-02 GOLDEN MILE TOWER, Singapore 199589 </a:t>
                      </a: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Verification</a:t>
                      </a:r>
                      <a:r>
                        <a:rPr lang="en-US" sz="1600" b="0" baseline="0" dirty="0" smtClean="0">
                          <a:solidFill>
                            <a:schemeClr val="tx1"/>
                          </a:solidFill>
                        </a:rPr>
                        <a:t> doc: </a:t>
                      </a:r>
                      <a:r>
                        <a:rPr lang="en-US" sz="1600" b="0" baseline="0" dirty="0" err="1" smtClean="0">
                          <a:solidFill>
                            <a:schemeClr val="tx1"/>
                          </a:solidFill>
                        </a:rPr>
                        <a:t>Singpass</a:t>
                      </a:r>
                      <a:r>
                        <a:rPr lang="en-US" sz="1600" b="0" baseline="0" dirty="0" smtClean="0">
                          <a:solidFill>
                            <a:schemeClr val="tx1"/>
                          </a:solidFill>
                        </a:rPr>
                        <a:t>, driving </a:t>
                      </a:r>
                      <a:r>
                        <a:rPr lang="en-US" sz="1600" b="0" baseline="0" dirty="0" err="1" smtClean="0">
                          <a:solidFill>
                            <a:schemeClr val="tx1"/>
                          </a:solidFill>
                        </a:rPr>
                        <a:t>licence</a:t>
                      </a:r>
                      <a:r>
                        <a:rPr lang="en-US" sz="1600" b="0" baseline="0" dirty="0" smtClean="0">
                          <a:solidFill>
                            <a:schemeClr val="tx1"/>
                          </a:solidFill>
                        </a:rPr>
                        <a:t>, IC, </a:t>
                      </a:r>
                      <a:r>
                        <a:rPr lang="en-US" sz="1600" b="0" baseline="0" dirty="0" err="1" smtClean="0">
                          <a:solidFill>
                            <a:schemeClr val="tx1"/>
                          </a:solidFill>
                        </a:rPr>
                        <a:t>etc</a:t>
                      </a:r>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baseline="0" dirty="0" smtClean="0">
                          <a:solidFill>
                            <a:schemeClr val="tx1"/>
                          </a:solidFill>
                        </a:rPr>
                        <a:t>Event Registration: Screen shot of ticket.</a:t>
                      </a:r>
                    </a:p>
                    <a:p>
                      <a:pPr marL="0" marR="0" indent="0" algn="l" defTabSz="2400117" rtl="0" eaLnBrk="1" fontAlgn="auto" latinLnBrk="0" hangingPunct="1">
                        <a:lnSpc>
                          <a:spcPct val="100000"/>
                        </a:lnSpc>
                        <a:spcBef>
                          <a:spcPts val="0"/>
                        </a:spcBef>
                        <a:spcAft>
                          <a:spcPts val="0"/>
                        </a:spcAft>
                        <a:buClrTx/>
                        <a:buSzTx/>
                        <a:buFontTx/>
                        <a:buNone/>
                        <a:tabLst/>
                        <a:defRPr/>
                      </a:pPr>
                      <a:endParaRPr lang="en-US" sz="1600" b="0" dirty="0" smtClean="0">
                        <a:solidFill>
                          <a:schemeClr val="tx1"/>
                        </a:solidFill>
                      </a:endParaRPr>
                    </a:p>
                    <a:p>
                      <a:r>
                        <a:rPr lang="en-US" sz="1600" b="0" smtClean="0">
                          <a:solidFill>
                            <a:schemeClr val="tx1"/>
                          </a:solidFill>
                        </a:rPr>
                        <a:t>Below </a:t>
                      </a:r>
                      <a:r>
                        <a:rPr lang="en-US" sz="1600" b="0" dirty="0" smtClean="0">
                          <a:solidFill>
                            <a:schemeClr val="tx1"/>
                          </a:solidFill>
                        </a:rPr>
                        <a:t>is a guide for those travelling from the train station</a:t>
                      </a:r>
                      <a:br>
                        <a:rPr lang="en-US" sz="1600" b="0" dirty="0" smtClean="0">
                          <a:solidFill>
                            <a:schemeClr val="tx1"/>
                          </a:solidFill>
                        </a:rPr>
                      </a:br>
                      <a:r>
                        <a:rPr lang="en-US" sz="1600" b="0" dirty="0" smtClean="0">
                          <a:solidFill>
                            <a:schemeClr val="tx1"/>
                          </a:solidFill>
                        </a:rPr>
                        <a:t/>
                      </a:r>
                      <a:br>
                        <a:rPr lang="en-US" sz="1600" b="0" dirty="0" smtClean="0">
                          <a:solidFill>
                            <a:schemeClr val="tx1"/>
                          </a:solidFill>
                        </a:rPr>
                      </a:br>
                      <a:r>
                        <a:rPr lang="en-US" sz="1600" b="0" dirty="0" smtClean="0">
                          <a:solidFill>
                            <a:schemeClr val="tx1"/>
                          </a:solidFill>
                        </a:rPr>
                        <a:t>Thanks,</a:t>
                      </a:r>
                    </a:p>
                    <a:p>
                      <a:r>
                        <a:rPr lang="en-US" sz="1600" b="0" dirty="0" smtClean="0">
                          <a:solidFill>
                            <a:schemeClr val="tx1"/>
                          </a:solidFill>
                        </a:rPr>
                        <a:t>Jamaica G</a:t>
                      </a:r>
                      <a:r>
                        <a:rPr lang="en-US" sz="1600" b="0" smtClean="0">
                          <a:solidFill>
                            <a:schemeClr val="tx1"/>
                          </a:solidFill>
                        </a:rPr>
                        <a:t>. </a:t>
                      </a:r>
                    </a:p>
                    <a:p>
                      <a:endParaRPr lang="en-US" sz="1600" b="0" smtClean="0">
                        <a:solidFill>
                          <a:schemeClr val="tx1"/>
                        </a:solidFill>
                      </a:endParaRPr>
                    </a:p>
                    <a:p>
                      <a:r>
                        <a:rPr lang="en-SG" sz="1600" b="0" smtClean="0">
                          <a:solidFill>
                            <a:schemeClr val="tx1"/>
                          </a:solidFill>
                          <a:hlinkClick r:id="rId7"/>
                        </a:rPr>
                        <a:t>https://www.streetdirectory.com/sg/golden-mile-complex/5001-beach-road-199588/12858_15512.html</a:t>
                      </a:r>
                      <a:endParaRPr lang="en-SG" sz="1600" b="0" smtClean="0">
                        <a:solidFill>
                          <a:schemeClr val="tx1"/>
                        </a:solidFill>
                      </a:endParaRPr>
                    </a:p>
                    <a:p>
                      <a:endParaRPr lang="en-SG" sz="1600" b="0" dirty="0" smtClean="0">
                        <a:solidFill>
                          <a:schemeClr val="tx1"/>
                        </a:solidFill>
                      </a:endParaRPr>
                    </a:p>
                    <a:p>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8822413"/>
                  </a:ext>
                </a:extLst>
              </a:tr>
            </a:tbl>
          </a:graphicData>
        </a:graphic>
      </p:graphicFrame>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019" y="10812756"/>
            <a:ext cx="6815328" cy="3831757"/>
          </a:xfrm>
          <a:prstGeom prst="rect">
            <a:avLst/>
          </a:prstGeom>
        </p:spPr>
      </p:pic>
    </p:spTree>
    <p:extLst>
      <p:ext uri="{BB962C8B-B14F-4D97-AF65-F5344CB8AC3E}">
        <p14:creationId xmlns:p14="http://schemas.microsoft.com/office/powerpoint/2010/main" val="3068489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p:cNvPicPr>
            <a:picLocks/>
          </p:cNvPicPr>
          <p:nvPr/>
        </p:nvPicPr>
        <p:blipFill rotWithShape="1">
          <a:blip r:embed="rId2" cstate="print">
            <a:extLst>
              <a:ext uri="{28A0092B-C50C-407E-A947-70E740481C1C}">
                <a14:useLocalDpi xmlns:a14="http://schemas.microsoft.com/office/drawing/2010/main" val="0"/>
              </a:ext>
            </a:extLst>
          </a:blip>
          <a:srcRect l="7294" t="3652" r="6515" b="2712"/>
          <a:stretch/>
        </p:blipFill>
        <p:spPr>
          <a:xfrm rot="5400000">
            <a:off x="7977953" y="-926345"/>
            <a:ext cx="9000000" cy="18000000"/>
          </a:xfrm>
          <a:prstGeom prst="rect">
            <a:avLst/>
          </a:prstGeom>
          <a:gradFill>
            <a:gsLst>
              <a:gs pos="0">
                <a:schemeClr val="accent3">
                  <a:lumMod val="40000"/>
                  <a:lumOff val="60000"/>
                </a:schemeClr>
              </a:gs>
              <a:gs pos="20332">
                <a:schemeClr val="tx1">
                  <a:lumMod val="85000"/>
                  <a:lumOff val="15000"/>
                </a:schemeClr>
              </a:gs>
              <a:gs pos="84000">
                <a:schemeClr val="tx1">
                  <a:lumMod val="85000"/>
                  <a:lumOff val="15000"/>
                </a:schemeClr>
              </a:gs>
              <a:gs pos="100000">
                <a:schemeClr val="tx1">
                  <a:lumMod val="95000"/>
                  <a:lumOff val="5000"/>
                </a:schemeClr>
              </a:gs>
              <a:gs pos="0">
                <a:schemeClr val="tx1">
                  <a:lumMod val="95000"/>
                  <a:lumOff val="5000"/>
                </a:schemeClr>
              </a:gs>
            </a:gsLst>
            <a:lin ang="10800000" scaled="0"/>
          </a:gradFill>
        </p:spPr>
      </p:pic>
      <p:sp>
        <p:nvSpPr>
          <p:cNvPr id="38" name="TextBox 37"/>
          <p:cNvSpPr txBox="1"/>
          <p:nvPr/>
        </p:nvSpPr>
        <p:spPr>
          <a:xfrm>
            <a:off x="13579834" y="9428266"/>
            <a:ext cx="2831213" cy="1200329"/>
          </a:xfrm>
          <a:prstGeom prst="rect">
            <a:avLst/>
          </a:prstGeom>
          <a:noFill/>
          <a:ln w="19050">
            <a:noFill/>
          </a:ln>
        </p:spPr>
        <p:txBody>
          <a:bodyPr wrap="square" rtlCol="0">
            <a:spAutoFit/>
          </a:bodyPr>
          <a:lstStyle/>
          <a:p>
            <a:r>
              <a:rPr lang="en-SG" sz="2400" smtClean="0">
                <a:solidFill>
                  <a:srgbClr val="00B050"/>
                </a:solidFill>
                <a:latin typeface="Arial Black" panose="020B0A04020102020204" pitchFamily="34" charset="0"/>
                <a:cs typeface="Arial" panose="020B0604020202020204" pitchFamily="34" charset="0"/>
              </a:rPr>
              <a:t>Ages: </a:t>
            </a:r>
            <a:endParaRPr lang="en-SG" sz="2400">
              <a:solidFill>
                <a:srgbClr val="00B050"/>
              </a:solidFill>
              <a:latin typeface="Arial Black" panose="020B0A040201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Ladies: </a:t>
            </a:r>
            <a:r>
              <a:rPr lang="en-SG" sz="2400" smtClean="0">
                <a:solidFill>
                  <a:schemeClr val="bg1"/>
                </a:solidFill>
                <a:latin typeface="Arial" panose="020B0604020202020204" pitchFamily="34" charset="0"/>
                <a:cs typeface="Arial" panose="020B0604020202020204" pitchFamily="34" charset="0"/>
              </a:rPr>
              <a:t>30-48</a:t>
            </a:r>
            <a:endParaRPr lang="en-SG" sz="2400">
              <a:solidFill>
                <a:schemeClr val="bg1"/>
              </a:solidFill>
              <a:latin typeface="Arial" panose="020B06040202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Gentlemen: </a:t>
            </a:r>
            <a:r>
              <a:rPr lang="en-SG" sz="2400" smtClean="0">
                <a:solidFill>
                  <a:schemeClr val="bg1"/>
                </a:solidFill>
                <a:latin typeface="Arial" panose="020B0604020202020204" pitchFamily="34" charset="0"/>
                <a:cs typeface="Arial" panose="020B0604020202020204" pitchFamily="34" charset="0"/>
              </a:rPr>
              <a:t>30-48</a:t>
            </a:r>
            <a:endParaRPr lang="en-SG" sz="2400">
              <a:solidFill>
                <a:schemeClr val="bg1"/>
              </a:solidFill>
              <a:latin typeface="Arial" panose="020B0604020202020204" pitchFamily="34" charset="0"/>
              <a:cs typeface="Arial" panose="020B0604020202020204" pitchFamily="34" charset="0"/>
            </a:endParaRPr>
          </a:p>
        </p:txBody>
      </p:sp>
      <p:sp>
        <p:nvSpPr>
          <p:cNvPr id="39" name="TextBox 38"/>
          <p:cNvSpPr txBox="1"/>
          <p:nvPr/>
        </p:nvSpPr>
        <p:spPr>
          <a:xfrm>
            <a:off x="16358497" y="9428266"/>
            <a:ext cx="2686161" cy="830997"/>
          </a:xfrm>
          <a:prstGeom prst="rect">
            <a:avLst/>
          </a:prstGeom>
          <a:noFill/>
          <a:ln w="19050">
            <a:noFill/>
          </a:ln>
        </p:spPr>
        <p:txBody>
          <a:bodyPr wrap="square" rtlCol="0">
            <a:spAutoFit/>
          </a:bodyPr>
          <a:lstStyle/>
          <a:p>
            <a:r>
              <a:rPr lang="en-SG" sz="2400" smtClean="0">
                <a:solidFill>
                  <a:srgbClr val="5B9BD5"/>
                </a:solidFill>
                <a:latin typeface="Arial Black" panose="020B0A04020102020204" pitchFamily="34" charset="0"/>
                <a:cs typeface="Arial" panose="020B0604020202020204" pitchFamily="34" charset="0"/>
              </a:rPr>
              <a:t>When: </a:t>
            </a:r>
            <a:endParaRPr lang="en-SG" sz="2400">
              <a:solidFill>
                <a:srgbClr val="5B9BD5"/>
              </a:solidFill>
              <a:latin typeface="Arial Black" panose="020B0A04020102020204" pitchFamily="34" charset="0"/>
              <a:cs typeface="Arial" panose="020B0604020202020204" pitchFamily="34" charset="0"/>
            </a:endParaRPr>
          </a:p>
          <a:p>
            <a:r>
              <a:rPr lang="en-SG" sz="2400" smtClean="0">
                <a:solidFill>
                  <a:schemeClr val="bg1"/>
                </a:solidFill>
                <a:latin typeface="Arial" panose="020B0604020202020204" pitchFamily="34" charset="0"/>
                <a:cs typeface="Arial" panose="020B0604020202020204" pitchFamily="34" charset="0"/>
              </a:rPr>
              <a:t>Comng This Oct</a:t>
            </a:r>
            <a:endParaRPr lang="en-SG" sz="2400">
              <a:solidFill>
                <a:schemeClr val="bg1"/>
              </a:solidFill>
              <a:latin typeface="Arial" panose="020B0604020202020204" pitchFamily="34" charset="0"/>
              <a:cs typeface="Arial" panose="020B0604020202020204" pitchFamily="34" charset="0"/>
            </a:endParaRPr>
          </a:p>
        </p:txBody>
      </p:sp>
      <p:sp>
        <p:nvSpPr>
          <p:cNvPr id="40" name="TextBox 39"/>
          <p:cNvSpPr txBox="1"/>
          <p:nvPr/>
        </p:nvSpPr>
        <p:spPr>
          <a:xfrm>
            <a:off x="19027202" y="9428266"/>
            <a:ext cx="2049983" cy="1938992"/>
          </a:xfrm>
          <a:prstGeom prst="rect">
            <a:avLst/>
          </a:prstGeom>
          <a:noFill/>
          <a:ln w="19050">
            <a:noFill/>
          </a:ln>
        </p:spPr>
        <p:txBody>
          <a:bodyPr wrap="square" rtlCol="0">
            <a:spAutoFit/>
          </a:bodyPr>
          <a:lstStyle/>
          <a:p>
            <a:r>
              <a:rPr lang="en-SG" sz="2400" smtClean="0">
                <a:solidFill>
                  <a:srgbClr val="FF5050"/>
                </a:solidFill>
                <a:latin typeface="Arial Black" panose="020B0A04020102020204" pitchFamily="34" charset="0"/>
                <a:cs typeface="Arial" panose="020B0604020202020204" pitchFamily="34" charset="0"/>
              </a:rPr>
              <a:t>Where</a:t>
            </a:r>
            <a:r>
              <a:rPr lang="en-SG" sz="2400">
                <a:solidFill>
                  <a:srgbClr val="FF5050"/>
                </a:solidFill>
                <a:latin typeface="Arial Black" panose="020B0A04020102020204" pitchFamily="34" charset="0"/>
                <a:cs typeface="Arial" panose="020B0604020202020204" pitchFamily="34" charset="0"/>
              </a:rPr>
              <a:t>: </a:t>
            </a:r>
          </a:p>
          <a:p>
            <a:r>
              <a:rPr lang="en-SG" sz="2400">
                <a:solidFill>
                  <a:schemeClr val="bg1"/>
                </a:solidFill>
                <a:latin typeface="Arial" panose="020B0604020202020204" pitchFamily="34" charset="0"/>
                <a:cs typeface="Arial" panose="020B0604020202020204" pitchFamily="34" charset="0"/>
              </a:rPr>
              <a:t>Yorimichi Yakitori </a:t>
            </a:r>
            <a:r>
              <a:rPr lang="en-SG" sz="2400" smtClean="0">
                <a:solidFill>
                  <a:schemeClr val="bg1"/>
                </a:solidFill>
                <a:latin typeface="Arial" panose="020B0604020202020204" pitchFamily="34" charset="0"/>
                <a:cs typeface="Arial" panose="020B0604020202020204" pitchFamily="34" charset="0"/>
              </a:rPr>
              <a:t>Izakaya</a:t>
            </a:r>
            <a:endParaRPr lang="en-SG" sz="2400">
              <a:solidFill>
                <a:schemeClr val="bg1"/>
              </a:solidFill>
              <a:latin typeface="Arial" panose="020B06040202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@Beach Rd</a:t>
            </a:r>
          </a:p>
        </p:txBody>
      </p:sp>
      <p:grpSp>
        <p:nvGrpSpPr>
          <p:cNvPr id="5" name="Group 4"/>
          <p:cNvGrpSpPr/>
          <p:nvPr/>
        </p:nvGrpSpPr>
        <p:grpSpPr>
          <a:xfrm>
            <a:off x="3972591" y="4004071"/>
            <a:ext cx="4377206" cy="4246028"/>
            <a:chOff x="6267839" y="6399747"/>
            <a:chExt cx="5028117" cy="4877433"/>
          </a:xfrm>
        </p:grpSpPr>
        <p:pic>
          <p:nvPicPr>
            <p:cNvPr id="11" name="Picture 10"/>
            <p:cNvPicPr>
              <a:picLocks noChangeAspect="1"/>
            </p:cNvPicPr>
            <p:nvPr/>
          </p:nvPicPr>
          <p:blipFill>
            <a:blip r:embed="rId3"/>
            <a:stretch>
              <a:fillRect/>
            </a:stretch>
          </p:blipFill>
          <p:spPr>
            <a:xfrm>
              <a:off x="6267839" y="6399747"/>
              <a:ext cx="5023872" cy="4877433"/>
            </a:xfrm>
            <a:prstGeom prst="rect">
              <a:avLst/>
            </a:prstGeom>
          </p:spPr>
        </p:pic>
        <p:sp>
          <p:nvSpPr>
            <p:cNvPr id="41" name="Rectangle 40"/>
            <p:cNvSpPr/>
            <p:nvPr/>
          </p:nvSpPr>
          <p:spPr>
            <a:xfrm>
              <a:off x="6364304" y="6399747"/>
              <a:ext cx="4931652" cy="4877433"/>
            </a:xfrm>
            <a:prstGeom prst="rect">
              <a:avLst/>
            </a:prstGeom>
            <a:solidFill>
              <a:srgbClr val="FFC000">
                <a:alpha val="40000"/>
              </a:srgbClr>
            </a:solid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4" name="TextBox 43"/>
          <p:cNvSpPr txBox="1"/>
          <p:nvPr/>
        </p:nvSpPr>
        <p:spPr>
          <a:xfrm>
            <a:off x="10888552" y="4690137"/>
            <a:ext cx="5196999" cy="1938992"/>
          </a:xfrm>
          <a:prstGeom prst="rect">
            <a:avLst/>
          </a:prstGeom>
          <a:noFill/>
        </p:spPr>
        <p:txBody>
          <a:bodyPr wrap="square" rtlCol="0">
            <a:spAutoFit/>
          </a:bodyPr>
          <a:lstStyle/>
          <a:p>
            <a:pPr algn="ctr"/>
            <a:r>
              <a:rPr lang="en-SG" sz="6000">
                <a:solidFill>
                  <a:srgbClr val="FF5050"/>
                </a:solidFill>
                <a:latin typeface="Bauhaus 93" panose="04030905020B02020C02" pitchFamily="82" charset="0"/>
              </a:rPr>
              <a:t>Carpe</a:t>
            </a:r>
            <a:r>
              <a:rPr lang="en-SG" sz="6000">
                <a:solidFill>
                  <a:srgbClr val="5D7AAF"/>
                </a:solidFill>
                <a:latin typeface="Bauhaus 93" panose="04030905020B02020C02" pitchFamily="82" charset="0"/>
              </a:rPr>
              <a:t> </a:t>
            </a:r>
            <a:r>
              <a:rPr lang="en-SG" sz="6000">
                <a:solidFill>
                  <a:srgbClr val="00B050"/>
                </a:solidFill>
                <a:latin typeface="Bauhaus 93" panose="04030905020B02020C02" pitchFamily="82" charset="0"/>
              </a:rPr>
              <a:t>vinum</a:t>
            </a:r>
            <a:r>
              <a:rPr lang="en-SG" sz="6000" smtClean="0">
                <a:solidFill>
                  <a:srgbClr val="5D7AAF"/>
                </a:solidFill>
                <a:latin typeface="Bauhaus 93" panose="04030905020B02020C02" pitchFamily="82" charset="0"/>
              </a:rPr>
              <a:t> </a:t>
            </a:r>
            <a:r>
              <a:rPr lang="en-SG" sz="6000">
                <a:solidFill>
                  <a:srgbClr val="FF5050"/>
                </a:solidFill>
                <a:latin typeface="Bauhaus 93" panose="04030905020B02020C02" pitchFamily="82" charset="0"/>
              </a:rPr>
              <a:t>Carpe</a:t>
            </a:r>
            <a:r>
              <a:rPr lang="en-SG" sz="6000" smtClean="0">
                <a:solidFill>
                  <a:srgbClr val="00B050"/>
                </a:solidFill>
                <a:latin typeface="Bauhaus 93" panose="04030905020B02020C02" pitchFamily="82" charset="0"/>
              </a:rPr>
              <a:t> </a:t>
            </a:r>
            <a:r>
              <a:rPr lang="en-SG" sz="6000" smtClean="0">
                <a:solidFill>
                  <a:srgbClr val="5D7AAF"/>
                </a:solidFill>
                <a:latin typeface="Bauhaus 93" panose="04030905020B02020C02" pitchFamily="82" charset="0"/>
              </a:rPr>
              <a:t>diem</a:t>
            </a:r>
            <a:endParaRPr lang="en-SG" sz="6000">
              <a:solidFill>
                <a:srgbClr val="00B050"/>
              </a:solidFill>
              <a:latin typeface="Bauhaus 93" panose="04030905020B02020C02" pitchFamily="82" charset="0"/>
            </a:endParaRPr>
          </a:p>
        </p:txBody>
      </p:sp>
      <p:sp>
        <p:nvSpPr>
          <p:cNvPr id="45" name="TextBox 44"/>
          <p:cNvSpPr txBox="1"/>
          <p:nvPr/>
        </p:nvSpPr>
        <p:spPr>
          <a:xfrm>
            <a:off x="8433774" y="4394256"/>
            <a:ext cx="2716247" cy="646331"/>
          </a:xfrm>
          <a:prstGeom prst="rect">
            <a:avLst/>
          </a:prstGeom>
          <a:noFill/>
        </p:spPr>
        <p:txBody>
          <a:bodyPr wrap="square" rtlCol="0">
            <a:spAutoFit/>
          </a:bodyPr>
          <a:lstStyle/>
          <a:p>
            <a:pPr algn="ctr"/>
            <a:r>
              <a:rPr lang="en-SG">
                <a:solidFill>
                  <a:schemeClr val="bg2">
                    <a:lumMod val="50000"/>
                  </a:schemeClr>
                </a:solidFill>
                <a:latin typeface="Arial Narrow" panose="020B0606020202030204" pitchFamily="34" charset="0"/>
                <a:ea typeface="Söhne"/>
              </a:rPr>
              <a:t>INNER SOUL VERSE </a:t>
            </a:r>
            <a:endParaRPr lang="en-SG" smtClean="0">
              <a:solidFill>
                <a:schemeClr val="bg2">
                  <a:lumMod val="50000"/>
                </a:schemeClr>
              </a:solidFill>
              <a:latin typeface="Arial Narrow" panose="020B0606020202030204" pitchFamily="34" charset="0"/>
              <a:ea typeface="Söhne"/>
            </a:endParaRPr>
          </a:p>
          <a:p>
            <a:pPr algn="ctr"/>
            <a:r>
              <a:rPr lang="en-SG" smtClean="0">
                <a:solidFill>
                  <a:schemeClr val="bg2">
                    <a:lumMod val="50000"/>
                  </a:schemeClr>
                </a:solidFill>
                <a:latin typeface="Arial Narrow" panose="020B0606020202030204" pitchFamily="34" charset="0"/>
                <a:ea typeface="Söhne"/>
              </a:rPr>
              <a:t>PRESENTS</a:t>
            </a:r>
            <a:endParaRPr lang="en-SG">
              <a:solidFill>
                <a:schemeClr val="bg2">
                  <a:lumMod val="50000"/>
                </a:schemeClr>
              </a:solidFill>
              <a:latin typeface="Arial Narrow" panose="020B0606020202030204" pitchFamily="34" charset="0"/>
              <a:ea typeface="Söhne"/>
            </a:endParaRPr>
          </a:p>
        </p:txBody>
      </p:sp>
      <p:sp>
        <p:nvSpPr>
          <p:cNvPr id="46" name="Rectangle 45"/>
          <p:cNvSpPr/>
          <p:nvPr/>
        </p:nvSpPr>
        <p:spPr>
          <a:xfrm>
            <a:off x="16085551" y="17985327"/>
            <a:ext cx="2912977" cy="461665"/>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facilitation only.</a:t>
            </a:r>
          </a:p>
          <a:p>
            <a:r>
              <a:rPr lang="en-SG" sz="1200" smtClean="0">
                <a:solidFill>
                  <a:schemeClr val="bg1">
                    <a:lumMod val="75000"/>
                  </a:schemeClr>
                </a:solidFill>
                <a:latin typeface="Arial" panose="020B0604020202020204" pitchFamily="34" charset="0"/>
                <a:cs typeface="Arial" panose="020B0604020202020204" pitchFamily="34" charset="0"/>
              </a:rPr>
              <a:t>See event details for minimum spending</a:t>
            </a:r>
            <a:endParaRPr lang="en-SG" sz="1200">
              <a:solidFill>
                <a:schemeClr val="bg1">
                  <a:lumMod val="75000"/>
                </a:schemeClr>
              </a:solidFill>
              <a:latin typeface="Arial" panose="020B0604020202020204" pitchFamily="34" charset="0"/>
              <a:cs typeface="Arial" panose="020B0604020202020204" pitchFamily="34" charset="0"/>
            </a:endParaRPr>
          </a:p>
        </p:txBody>
      </p:sp>
      <p:sp>
        <p:nvSpPr>
          <p:cNvPr id="21" name="Rectangle 20"/>
          <p:cNvSpPr/>
          <p:nvPr/>
        </p:nvSpPr>
        <p:spPr>
          <a:xfrm>
            <a:off x="-26565281" y="13422736"/>
            <a:ext cx="15525750" cy="7023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 name="Picture 2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558221" y="17816375"/>
            <a:ext cx="3925247" cy="2630216"/>
          </a:xfrm>
          <a:prstGeom prst="rect">
            <a:avLst/>
          </a:prstGeom>
        </p:spPr>
      </p:pic>
      <p:pic>
        <p:nvPicPr>
          <p:cNvPr id="23" name="Picture 22"/>
          <p:cNvPicPr>
            <a:picLocks/>
          </p:cNvPicPr>
          <p:nvPr/>
        </p:nvPicPr>
        <p:blipFill rotWithShape="1">
          <a:blip r:embed="rId2" cstate="print">
            <a:extLst>
              <a:ext uri="{28A0092B-C50C-407E-A947-70E740481C1C}">
                <a14:useLocalDpi xmlns:a14="http://schemas.microsoft.com/office/drawing/2010/main" val="0"/>
              </a:ext>
            </a:extLst>
          </a:blip>
          <a:srcRect l="7294" t="3652" r="6515" b="2712"/>
          <a:stretch/>
        </p:blipFill>
        <p:spPr>
          <a:xfrm rot="5400000">
            <a:off x="-22350471" y="9244406"/>
            <a:ext cx="7058029" cy="1533525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846" y="17189443"/>
            <a:ext cx="2790955" cy="2713872"/>
          </a:xfrm>
          <a:prstGeom prst="rect">
            <a:avLst/>
          </a:prstGeom>
        </p:spPr>
      </p:pic>
      <p:sp>
        <p:nvSpPr>
          <p:cNvPr id="25" name="Parallelogram 24"/>
          <p:cNvSpPr/>
          <p:nvPr/>
        </p:nvSpPr>
        <p:spPr>
          <a:xfrm flipV="1">
            <a:off x="-13328743" y="13422736"/>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p:cNvSpPr txBox="1"/>
          <p:nvPr/>
        </p:nvSpPr>
        <p:spPr>
          <a:xfrm>
            <a:off x="-13011039" y="13500056"/>
            <a:ext cx="980813" cy="954107"/>
          </a:xfrm>
          <a:prstGeom prst="rect">
            <a:avLst/>
          </a:prstGeom>
          <a:noFill/>
          <a:ln w="19050">
            <a:noFill/>
          </a:ln>
        </p:spPr>
        <p:txBody>
          <a:bodyPr wrap="square" rtlCol="0">
            <a:spAutoFit/>
          </a:bodyPr>
          <a:lstStyle/>
          <a:p>
            <a:pPr algn="ctr"/>
            <a:r>
              <a:rPr lang="en-SG" sz="2800" smtClean="0">
                <a:solidFill>
                  <a:schemeClr val="bg1"/>
                </a:solidFill>
                <a:latin typeface="Bauhaus 93" panose="04030905020B02020C02" pitchFamily="82" charset="0"/>
                <a:cs typeface="Arial" panose="020B0604020202020204" pitchFamily="34" charset="0"/>
              </a:rPr>
              <a:t>THIS</a:t>
            </a:r>
          </a:p>
          <a:p>
            <a:pPr algn="ctr"/>
            <a:r>
              <a:rPr lang="en-SG" sz="2800" smtClean="0">
                <a:solidFill>
                  <a:schemeClr val="bg1"/>
                </a:solidFill>
                <a:latin typeface="Bauhaus 93" panose="04030905020B02020C02" pitchFamily="82" charset="0"/>
                <a:cs typeface="Arial" panose="020B0604020202020204" pitchFamily="34" charset="0"/>
              </a:rPr>
              <a:t>OCT</a:t>
            </a:r>
            <a:endParaRPr lang="en-SG" sz="2800">
              <a:solidFill>
                <a:schemeClr val="bg1"/>
              </a:solidFill>
              <a:latin typeface="Bauhaus 93" panose="04030905020B02020C02" pitchFamily="82" charset="0"/>
              <a:cs typeface="Arial" panose="020B0604020202020204" pitchFamily="34" charset="0"/>
            </a:endParaRPr>
          </a:p>
        </p:txBody>
      </p:sp>
      <p:sp>
        <p:nvSpPr>
          <p:cNvPr id="27" name="TextBox 26"/>
          <p:cNvSpPr txBox="1"/>
          <p:nvPr/>
        </p:nvSpPr>
        <p:spPr>
          <a:xfrm>
            <a:off x="-17966758" y="14232065"/>
            <a:ext cx="2572590" cy="1015663"/>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Ages: </a:t>
            </a:r>
            <a:endParaRPr lang="en-SG" sz="2000">
              <a:solidFill>
                <a:srgbClr val="FFC97F"/>
              </a:solidFill>
              <a:latin typeface="Arial Black" panose="020B0A040201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Ladies: </a:t>
            </a:r>
            <a:r>
              <a:rPr lang="en-SG" sz="2000" smtClean="0">
                <a:solidFill>
                  <a:schemeClr val="bg1">
                    <a:lumMod val="95000"/>
                  </a:schemeClr>
                </a:solidFill>
                <a:latin typeface="Arial" panose="020B0604020202020204" pitchFamily="34" charset="0"/>
                <a:cs typeface="Arial" panose="020B0604020202020204" pitchFamily="34" charset="0"/>
              </a:rPr>
              <a:t>30-48</a:t>
            </a:r>
            <a:endParaRPr lang="en-SG" sz="2000">
              <a:solidFill>
                <a:schemeClr val="bg1">
                  <a:lumMod val="95000"/>
                </a:schemeClr>
              </a:solidFill>
              <a:latin typeface="Arial" panose="020B06040202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Gentlemen: </a:t>
            </a:r>
            <a:r>
              <a:rPr lang="en-SG" sz="2000" smtClean="0">
                <a:solidFill>
                  <a:schemeClr val="bg1">
                    <a:lumMod val="95000"/>
                  </a:schemeClr>
                </a:solidFill>
                <a:latin typeface="Arial" panose="020B0604020202020204" pitchFamily="34" charset="0"/>
                <a:cs typeface="Arial" panose="020B0604020202020204" pitchFamily="34" charset="0"/>
              </a:rPr>
              <a:t>30-48</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28" name="TextBox 27"/>
          <p:cNvSpPr txBox="1"/>
          <p:nvPr/>
        </p:nvSpPr>
        <p:spPr>
          <a:xfrm>
            <a:off x="-17966758" y="15946625"/>
            <a:ext cx="2324940" cy="70788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When: </a:t>
            </a:r>
            <a:endParaRPr lang="en-SG" sz="2000">
              <a:solidFill>
                <a:srgbClr val="FFC97F"/>
              </a:solidFill>
              <a:latin typeface="Arial Black" panose="020B0A04020102020204" pitchFamily="34" charset="0"/>
              <a:cs typeface="Arial" panose="020B0604020202020204" pitchFamily="34" charset="0"/>
            </a:endParaRPr>
          </a:p>
          <a:p>
            <a:r>
              <a:rPr lang="en-SG" sz="2000" smtClean="0">
                <a:solidFill>
                  <a:schemeClr val="bg1">
                    <a:lumMod val="95000"/>
                  </a:schemeClr>
                </a:solidFill>
                <a:latin typeface="Arial" panose="020B0604020202020204" pitchFamily="34" charset="0"/>
                <a:cs typeface="Arial" panose="020B0604020202020204" pitchFamily="34" charset="0"/>
              </a:rPr>
              <a:t>Comng This Oct</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29" name="TextBox 28"/>
          <p:cNvSpPr txBox="1"/>
          <p:nvPr/>
        </p:nvSpPr>
        <p:spPr>
          <a:xfrm>
            <a:off x="-17966758" y="17353408"/>
            <a:ext cx="1696726" cy="163121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Where</a:t>
            </a:r>
            <a:r>
              <a:rPr lang="en-SG" sz="2000">
                <a:solidFill>
                  <a:srgbClr val="FFC97F"/>
                </a:solidFill>
                <a:latin typeface="Arial Black" panose="020B0A04020102020204" pitchFamily="34" charset="0"/>
                <a:cs typeface="Arial" panose="020B0604020202020204" pitchFamily="34" charset="0"/>
              </a:rPr>
              <a:t>: </a:t>
            </a:r>
          </a:p>
          <a:p>
            <a:r>
              <a:rPr lang="en-SG" sz="2000">
                <a:solidFill>
                  <a:schemeClr val="bg1">
                    <a:lumMod val="95000"/>
                  </a:schemeClr>
                </a:solidFill>
                <a:latin typeface="Arial" panose="020B0604020202020204" pitchFamily="34" charset="0"/>
                <a:cs typeface="Arial" panose="020B0604020202020204" pitchFamily="34" charset="0"/>
              </a:rPr>
              <a:t>Yorimichi Yakitori Izakaya </a:t>
            </a:r>
          </a:p>
          <a:p>
            <a:r>
              <a:rPr lang="en-SG" sz="2000">
                <a:solidFill>
                  <a:schemeClr val="bg1">
                    <a:lumMod val="95000"/>
                  </a:schemeClr>
                </a:solidFill>
                <a:latin typeface="Arial" panose="020B0604020202020204" pitchFamily="34" charset="0"/>
                <a:cs typeface="Arial" panose="020B0604020202020204" pitchFamily="34" charset="0"/>
              </a:rPr>
              <a:t>@Beach </a:t>
            </a:r>
            <a:r>
              <a:rPr lang="en-SG" sz="2000" smtClean="0">
                <a:solidFill>
                  <a:schemeClr val="bg1">
                    <a:lumMod val="95000"/>
                  </a:schemeClr>
                </a:solidFill>
                <a:latin typeface="Arial" panose="020B0604020202020204" pitchFamily="34" charset="0"/>
                <a:cs typeface="Arial" panose="020B0604020202020204" pitchFamily="34" charset="0"/>
              </a:rPr>
              <a:t>Rd</a:t>
            </a:r>
            <a:endParaRPr lang="en-SG" sz="2000">
              <a:solidFill>
                <a:schemeClr val="bg1">
                  <a:lumMod val="75000"/>
                </a:schemeClr>
              </a:solidFill>
              <a:latin typeface="Arial" panose="020B0604020202020204" pitchFamily="34" charset="0"/>
              <a:cs typeface="Arial" panose="020B0604020202020204" pitchFamily="34" charset="0"/>
            </a:endParaRPr>
          </a:p>
        </p:txBody>
      </p:sp>
      <p:pic>
        <p:nvPicPr>
          <p:cNvPr id="30" name="Picture 29"/>
          <p:cNvPicPr>
            <a:picLocks noChangeAspect="1"/>
          </p:cNvPicPr>
          <p:nvPr/>
        </p:nvPicPr>
        <p:blipFill>
          <a:blip r:embed="rId6"/>
          <a:stretch>
            <a:fillRect/>
          </a:stretch>
        </p:blipFill>
        <p:spPr>
          <a:xfrm>
            <a:off x="-21928853" y="14038951"/>
            <a:ext cx="2772960" cy="2746993"/>
          </a:xfrm>
          <a:prstGeom prst="rect">
            <a:avLst/>
          </a:prstGeom>
        </p:spPr>
      </p:pic>
      <p:pic>
        <p:nvPicPr>
          <p:cNvPr id="31" name="Picture 30"/>
          <p:cNvPicPr>
            <a:picLocks noChangeAspect="1"/>
          </p:cNvPicPr>
          <p:nvPr/>
        </p:nvPicPr>
        <p:blipFill>
          <a:blip r:embed="rId7"/>
          <a:stretch>
            <a:fillRect/>
          </a:stretch>
        </p:blipFill>
        <p:spPr>
          <a:xfrm>
            <a:off x="-25215765" y="17165731"/>
            <a:ext cx="2772961" cy="2730432"/>
          </a:xfrm>
          <a:prstGeom prst="rect">
            <a:avLst/>
          </a:prstGeom>
        </p:spPr>
      </p:pic>
      <p:pic>
        <p:nvPicPr>
          <p:cNvPr id="32" name="Picture 31"/>
          <p:cNvPicPr>
            <a:picLocks noChangeAspect="1"/>
          </p:cNvPicPr>
          <p:nvPr/>
        </p:nvPicPr>
        <p:blipFill>
          <a:blip r:embed="rId3"/>
          <a:stretch>
            <a:fillRect/>
          </a:stretch>
        </p:blipFill>
        <p:spPr>
          <a:xfrm>
            <a:off x="-25215766" y="14038952"/>
            <a:ext cx="2772961" cy="2692133"/>
          </a:xfrm>
          <a:prstGeom prst="rect">
            <a:avLst/>
          </a:prstGeom>
        </p:spPr>
      </p:pic>
      <p:sp>
        <p:nvSpPr>
          <p:cNvPr id="33" name="Rectangle 32"/>
          <p:cNvSpPr/>
          <p:nvPr/>
        </p:nvSpPr>
        <p:spPr>
          <a:xfrm>
            <a:off x="-25215766" y="17165731"/>
            <a:ext cx="2772961" cy="2730432"/>
          </a:xfrm>
          <a:prstGeom prst="rect">
            <a:avLst/>
          </a:prstGeom>
          <a:solidFill>
            <a:srgbClr val="00B0F0">
              <a:alpha val="40000"/>
            </a:srgbClr>
          </a:solid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p:cNvSpPr/>
          <p:nvPr/>
        </p:nvSpPr>
        <p:spPr>
          <a:xfrm>
            <a:off x="-25215766" y="14000653"/>
            <a:ext cx="2772961" cy="2730432"/>
          </a:xfrm>
          <a:prstGeom prst="rect">
            <a:avLst/>
          </a:prstGeom>
          <a:solidFill>
            <a:schemeClr val="accent4">
              <a:alpha val="40000"/>
            </a:schemeClr>
          </a:solid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p:cNvSpPr/>
          <p:nvPr/>
        </p:nvSpPr>
        <p:spPr>
          <a:xfrm>
            <a:off x="-21937852" y="17172883"/>
            <a:ext cx="2772961" cy="2730432"/>
          </a:xfrm>
          <a:prstGeom prst="rect">
            <a:avLst/>
          </a:prstGeom>
          <a:solidFill>
            <a:srgbClr val="FF0000">
              <a:alpha val="3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Rectangle 46"/>
          <p:cNvSpPr/>
          <p:nvPr/>
        </p:nvSpPr>
        <p:spPr>
          <a:xfrm>
            <a:off x="-21928854" y="14038952"/>
            <a:ext cx="2772961" cy="2730432"/>
          </a:xfrm>
          <a:prstGeom prst="rect">
            <a:avLst/>
          </a:prstGeom>
          <a:solidFill>
            <a:srgbClr val="00B050">
              <a:alpha val="40000"/>
            </a:srgbClr>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TextBox 47"/>
          <p:cNvSpPr txBox="1"/>
          <p:nvPr/>
        </p:nvSpPr>
        <p:spPr>
          <a:xfrm>
            <a:off x="-14490102" y="15028274"/>
            <a:ext cx="1857128" cy="1938992"/>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INTIMTE</a:t>
            </a:r>
          </a:p>
          <a:p>
            <a:pPr algn="ctr"/>
            <a:r>
              <a:rPr lang="en-SG" sz="3000" smtClean="0">
                <a:solidFill>
                  <a:srgbClr val="FF5050"/>
                </a:solidFill>
                <a:latin typeface="Bauhaus 93" panose="04030905020B02020C02" pitchFamily="82" charset="0"/>
              </a:rPr>
              <a:t>COZY BAR DRINKS</a:t>
            </a:r>
            <a:endParaRPr lang="en-SG" sz="3000">
              <a:solidFill>
                <a:srgbClr val="FF5050"/>
              </a:solidFill>
              <a:latin typeface="Bauhaus 93" panose="04030905020B02020C02" pitchFamily="82" charset="0"/>
            </a:endParaRPr>
          </a:p>
        </p:txBody>
      </p:sp>
      <p:sp>
        <p:nvSpPr>
          <p:cNvPr id="49" name="TextBox 48"/>
          <p:cNvSpPr txBox="1"/>
          <p:nvPr/>
        </p:nvSpPr>
        <p:spPr>
          <a:xfrm>
            <a:off x="-15693824" y="13628051"/>
            <a:ext cx="2716247" cy="523220"/>
          </a:xfrm>
          <a:prstGeom prst="rect">
            <a:avLst/>
          </a:prstGeom>
          <a:noFill/>
        </p:spPr>
        <p:txBody>
          <a:bodyPr wrap="square" rtlCol="0">
            <a:spAutoFit/>
          </a:bodyPr>
          <a:lstStyle/>
          <a:p>
            <a:pPr algn="ctr"/>
            <a:r>
              <a:rPr lang="en-SG" sz="1400">
                <a:solidFill>
                  <a:schemeClr val="bg2">
                    <a:lumMod val="50000"/>
                  </a:schemeClr>
                </a:solidFill>
                <a:latin typeface="Arial Narrow" panose="020B0606020202030204" pitchFamily="34" charset="0"/>
                <a:ea typeface="Söhne"/>
              </a:rPr>
              <a:t>INNER SOUL VERSE </a:t>
            </a:r>
            <a:endParaRPr lang="en-SG" sz="1400" smtClean="0">
              <a:solidFill>
                <a:schemeClr val="bg2">
                  <a:lumMod val="50000"/>
                </a:schemeClr>
              </a:solidFill>
              <a:latin typeface="Arial Narrow" panose="020B0606020202030204" pitchFamily="34" charset="0"/>
              <a:ea typeface="Söhne"/>
            </a:endParaRPr>
          </a:p>
          <a:p>
            <a:pPr algn="ctr"/>
            <a:r>
              <a:rPr lang="en-SG" sz="1400" smtClean="0">
                <a:solidFill>
                  <a:schemeClr val="bg2">
                    <a:lumMod val="50000"/>
                  </a:schemeClr>
                </a:solidFill>
                <a:latin typeface="Arial Narrow" panose="020B0606020202030204" pitchFamily="34" charset="0"/>
                <a:ea typeface="Söhne"/>
              </a:rPr>
              <a:t>PRESENTS</a:t>
            </a:r>
            <a:endParaRPr lang="en-SG" sz="1400">
              <a:solidFill>
                <a:schemeClr val="bg2">
                  <a:lumMod val="50000"/>
                </a:schemeClr>
              </a:solidFill>
              <a:latin typeface="Arial Narrow" panose="020B0606020202030204" pitchFamily="34" charset="0"/>
              <a:ea typeface="Söhne"/>
            </a:endParaRPr>
          </a:p>
        </p:txBody>
      </p:sp>
      <p:sp>
        <p:nvSpPr>
          <p:cNvPr id="50" name="Rectangle 49"/>
          <p:cNvSpPr/>
          <p:nvPr/>
        </p:nvSpPr>
        <p:spPr>
          <a:xfrm>
            <a:off x="-14335700" y="17172883"/>
            <a:ext cx="2912977" cy="461665"/>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facilitation only.</a:t>
            </a:r>
          </a:p>
          <a:p>
            <a:r>
              <a:rPr lang="en-SG" sz="1200" smtClean="0">
                <a:solidFill>
                  <a:schemeClr val="bg1">
                    <a:lumMod val="75000"/>
                  </a:schemeClr>
                </a:solidFill>
                <a:latin typeface="Arial" panose="020B0604020202020204" pitchFamily="34" charset="0"/>
                <a:cs typeface="Arial" panose="020B0604020202020204" pitchFamily="34" charset="0"/>
              </a:rPr>
              <a:t>See event details for minimum spending</a:t>
            </a:r>
            <a:endParaRPr lang="en-SG" sz="1200">
              <a:solidFill>
                <a:schemeClr val="bg1">
                  <a:lumMod val="75000"/>
                </a:schemeClr>
              </a:solidFill>
              <a:latin typeface="Arial" panose="020B0604020202020204" pitchFamily="34" charset="0"/>
              <a:cs typeface="Arial" panose="020B0604020202020204" pitchFamily="34" charset="0"/>
            </a:endParaRPr>
          </a:p>
        </p:txBody>
      </p:sp>
      <p:grpSp>
        <p:nvGrpSpPr>
          <p:cNvPr id="18" name="Group 17"/>
          <p:cNvGrpSpPr/>
          <p:nvPr/>
        </p:nvGrpSpPr>
        <p:grpSpPr>
          <a:xfrm>
            <a:off x="-28184720" y="11181931"/>
            <a:ext cx="18418954" cy="12139077"/>
            <a:chOff x="-18890984" y="3125431"/>
            <a:chExt cx="18418954" cy="12139077"/>
          </a:xfrm>
        </p:grpSpPr>
        <p:grpSp>
          <p:nvGrpSpPr>
            <p:cNvPr id="16" name="Group 15"/>
            <p:cNvGrpSpPr/>
            <p:nvPr/>
          </p:nvGrpSpPr>
          <p:grpSpPr>
            <a:xfrm>
              <a:off x="-18890984" y="3879378"/>
              <a:ext cx="18418954" cy="11385130"/>
              <a:chOff x="-18890984" y="3879378"/>
              <a:chExt cx="18418954" cy="11385130"/>
            </a:xfrm>
          </p:grpSpPr>
          <p:cxnSp>
            <p:nvCxnSpPr>
              <p:cNvPr id="3" name="Straight Connector 2"/>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1" name="Straight Connector 50"/>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3" name="Straight Connector 52"/>
              <p:cNvCxnSpPr/>
              <p:nvPr/>
            </p:nvCxnSpPr>
            <p:spPr>
              <a:xfrm>
                <a:off x="-2241817"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4" name="Straight Connector 53"/>
              <p:cNvCxnSpPr/>
              <p:nvPr/>
            </p:nvCxnSpPr>
            <p:spPr>
              <a:xfrm>
                <a:off x="-3977220" y="3935774"/>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5" name="Straight Connector 54"/>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6" name="Straight Connector 55"/>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flipH="1" flipV="1">
                <a:off x="-18767951" y="664591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1" name="Straight Connector 60"/>
              <p:cNvCxnSpPr/>
              <p:nvPr/>
            </p:nvCxnSpPr>
            <p:spPr>
              <a:xfrm flipH="1" flipV="1">
                <a:off x="-18890984" y="871310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2" name="Straight Connector 61"/>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H="1" flipV="1">
                <a:off x="-18822703" y="1188141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6" name="Straight Connector 65"/>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7" name="Straight Connector 66"/>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8" name="Straight Connector 67"/>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a:off x="-12625823"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a:off x="-11248638" y="392400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a:off x="-9839346"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a:off x="-8673022" y="395642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08" name="Straight Connector 107"/>
              <p:cNvCxnSpPr/>
              <p:nvPr/>
            </p:nvCxnSpPr>
            <p:spPr>
              <a:xfrm flipH="1" flipV="1">
                <a:off x="-18767951" y="911843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09" name="Straight Connector 108"/>
              <p:cNvCxnSpPr/>
              <p:nvPr/>
            </p:nvCxnSpPr>
            <p:spPr>
              <a:xfrm>
                <a:off x="-1706191" y="392400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7" name="TextBox 16"/>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grpSp>
      <p:sp>
        <p:nvSpPr>
          <p:cNvPr id="19" name="TextBox 18"/>
          <p:cNvSpPr txBox="1"/>
          <p:nvPr/>
        </p:nvSpPr>
        <p:spPr>
          <a:xfrm>
            <a:off x="-28445919" y="12873300"/>
            <a:ext cx="457176" cy="8494633"/>
          </a:xfrm>
          <a:prstGeom prst="rect">
            <a:avLst/>
          </a:prstGeom>
          <a:noFill/>
        </p:spPr>
        <p:txBody>
          <a:bodyPr wrap="none" rtlCol="0">
            <a:spAutoFit/>
          </a:bodyPr>
          <a:lstStyle/>
          <a:p>
            <a:r>
              <a:rPr lang="en-SG" sz="4200" smtClean="0"/>
              <a:t>1</a:t>
            </a:r>
          </a:p>
          <a:p>
            <a:r>
              <a:rPr lang="en-SG" sz="4200" smtClean="0"/>
              <a:t>2</a:t>
            </a:r>
          </a:p>
          <a:p>
            <a:r>
              <a:rPr lang="en-SG" sz="4200" smtClean="0"/>
              <a:t>3</a:t>
            </a:r>
          </a:p>
          <a:p>
            <a:endParaRPr lang="en-SG" sz="4200"/>
          </a:p>
          <a:p>
            <a:endParaRPr lang="en-SG" sz="4200" smtClean="0"/>
          </a:p>
          <a:p>
            <a:r>
              <a:rPr lang="en-SG" sz="4200" smtClean="0"/>
              <a:t>4</a:t>
            </a:r>
          </a:p>
          <a:p>
            <a:r>
              <a:rPr lang="en-SG" sz="4200" smtClean="0"/>
              <a:t>5</a:t>
            </a:r>
            <a:endParaRPr lang="en-SG" sz="4200"/>
          </a:p>
          <a:p>
            <a:r>
              <a:rPr lang="en-SG" sz="4200" smtClean="0"/>
              <a:t>6</a:t>
            </a:r>
          </a:p>
          <a:p>
            <a:endParaRPr lang="en-SG" sz="4200" smtClean="0"/>
          </a:p>
          <a:p>
            <a:endParaRPr lang="en-SG" sz="4200"/>
          </a:p>
          <a:p>
            <a:r>
              <a:rPr lang="en-SG" sz="4200"/>
              <a:t>7</a:t>
            </a:r>
            <a:endParaRPr lang="en-SG" sz="4200" smtClean="0"/>
          </a:p>
          <a:p>
            <a:r>
              <a:rPr lang="en-SG" sz="4200" smtClean="0"/>
              <a:t>8</a:t>
            </a:r>
          </a:p>
          <a:p>
            <a:endParaRPr lang="en-SG" sz="4200"/>
          </a:p>
        </p:txBody>
      </p:sp>
      <p:grpSp>
        <p:nvGrpSpPr>
          <p:cNvPr id="6" name="Group 5"/>
          <p:cNvGrpSpPr/>
          <p:nvPr/>
        </p:nvGrpSpPr>
        <p:grpSpPr>
          <a:xfrm>
            <a:off x="8640271" y="6851640"/>
            <a:ext cx="3435321" cy="3382634"/>
            <a:chOff x="-13649705" y="15833856"/>
            <a:chExt cx="3392005" cy="3339982"/>
          </a:xfrm>
        </p:grpSpPr>
        <p:pic>
          <p:nvPicPr>
            <p:cNvPr id="10" name="Picture 9"/>
            <p:cNvPicPr>
              <a:picLocks noChangeAspect="1"/>
            </p:cNvPicPr>
            <p:nvPr/>
          </p:nvPicPr>
          <p:blipFill>
            <a:blip r:embed="rId7"/>
            <a:stretch>
              <a:fillRect/>
            </a:stretch>
          </p:blipFill>
          <p:spPr>
            <a:xfrm>
              <a:off x="-13649705" y="15833856"/>
              <a:ext cx="3392005" cy="3339982"/>
            </a:xfrm>
            <a:prstGeom prst="rect">
              <a:avLst/>
            </a:prstGeom>
          </p:spPr>
        </p:pic>
        <p:sp>
          <p:nvSpPr>
            <p:cNvPr id="12" name="Rectangle 11"/>
            <p:cNvSpPr/>
            <p:nvPr/>
          </p:nvSpPr>
          <p:spPr>
            <a:xfrm>
              <a:off x="-13638836" y="15845342"/>
              <a:ext cx="3381136" cy="3303083"/>
            </a:xfrm>
            <a:prstGeom prst="rect">
              <a:avLst/>
            </a:prstGeom>
            <a:solidFill>
              <a:srgbClr val="00B0F0">
                <a:alpha val="40000"/>
              </a:srgbClr>
            </a:solid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7" name="Group 6"/>
          <p:cNvGrpSpPr/>
          <p:nvPr/>
        </p:nvGrpSpPr>
        <p:grpSpPr>
          <a:xfrm>
            <a:off x="5183526" y="8142482"/>
            <a:ext cx="3765287" cy="3661293"/>
            <a:chOff x="3332952" y="11934336"/>
            <a:chExt cx="4378782" cy="4257845"/>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2952" y="11934336"/>
              <a:ext cx="4378782" cy="4257845"/>
            </a:xfrm>
            <a:prstGeom prst="rect">
              <a:avLst/>
            </a:prstGeom>
          </p:spPr>
        </p:pic>
        <p:sp>
          <p:nvSpPr>
            <p:cNvPr id="42" name="Rectangle 41"/>
            <p:cNvSpPr/>
            <p:nvPr/>
          </p:nvSpPr>
          <p:spPr>
            <a:xfrm>
              <a:off x="3332952" y="11934336"/>
              <a:ext cx="4378781" cy="4257845"/>
            </a:xfrm>
            <a:prstGeom prst="rect">
              <a:avLst/>
            </a:prstGeom>
            <a:solidFill>
              <a:srgbClr val="FF0000">
                <a:alpha val="3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6" name="Rectangle 85"/>
          <p:cNvSpPr/>
          <p:nvPr/>
        </p:nvSpPr>
        <p:spPr>
          <a:xfrm>
            <a:off x="12967333" y="6752927"/>
            <a:ext cx="5471984" cy="1938992"/>
          </a:xfrm>
          <a:prstGeom prst="rect">
            <a:avLst/>
          </a:prstGeom>
        </p:spPr>
        <p:txBody>
          <a:bodyPr wrap="square">
            <a:spAutoFit/>
          </a:bodyPr>
          <a:lstStyle/>
          <a:p>
            <a:pPr lvl="0" algn="just" defTabSz="914400" eaLnBrk="0" fontAlgn="base" hangingPunct="0">
              <a:spcBef>
                <a:spcPct val="0"/>
              </a:spcBef>
              <a:spcAft>
                <a:spcPct val="0"/>
              </a:spcAft>
            </a:pPr>
            <a:r>
              <a:rPr lang="en-US" sz="2400">
                <a:solidFill>
                  <a:srgbClr val="E2B271"/>
                </a:solidFill>
              </a:rPr>
              <a:t>Seize the Wine, Seize the Day!</a:t>
            </a:r>
          </a:p>
          <a:p>
            <a:pPr lvl="0" algn="just" defTabSz="914400" eaLnBrk="0" fontAlgn="base" hangingPunct="0">
              <a:spcBef>
                <a:spcPct val="0"/>
              </a:spcBef>
              <a:spcAft>
                <a:spcPct val="0"/>
              </a:spcAft>
            </a:pPr>
            <a:r>
              <a:rPr lang="en-US" sz="2400">
                <a:solidFill>
                  <a:srgbClr val="E2B271"/>
                </a:solidFill>
              </a:rPr>
              <a:t>With hearts aglow and spirits free,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In </a:t>
            </a:r>
            <a:r>
              <a:rPr lang="en-US" sz="2400">
                <a:solidFill>
                  <a:srgbClr val="E2B271"/>
                </a:solidFill>
              </a:rPr>
              <a:t>this event, our souls shall be,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A </a:t>
            </a:r>
            <a:r>
              <a:rPr lang="en-US" sz="2400">
                <a:solidFill>
                  <a:srgbClr val="E2B271"/>
                </a:solidFill>
              </a:rPr>
              <a:t>celebration of the single heart,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Where </a:t>
            </a:r>
            <a:r>
              <a:rPr lang="en-US" sz="2400">
                <a:solidFill>
                  <a:srgbClr val="E2B271"/>
                </a:solidFill>
              </a:rPr>
              <a:t>meaningful connections start</a:t>
            </a:r>
          </a:p>
        </p:txBody>
      </p:sp>
      <p:grpSp>
        <p:nvGrpSpPr>
          <p:cNvPr id="13" name="Group 12"/>
          <p:cNvGrpSpPr/>
          <p:nvPr/>
        </p:nvGrpSpPr>
        <p:grpSpPr>
          <a:xfrm>
            <a:off x="7257445" y="6027925"/>
            <a:ext cx="2671252" cy="2646237"/>
            <a:chOff x="11300553" y="14159779"/>
            <a:chExt cx="5451679" cy="5400627"/>
          </a:xfrm>
        </p:grpSpPr>
        <p:pic>
          <p:nvPicPr>
            <p:cNvPr id="9" name="Picture 8"/>
            <p:cNvPicPr>
              <a:picLocks noChangeAspect="1"/>
            </p:cNvPicPr>
            <p:nvPr/>
          </p:nvPicPr>
          <p:blipFill>
            <a:blip r:embed="rId6"/>
            <a:stretch>
              <a:fillRect/>
            </a:stretch>
          </p:blipFill>
          <p:spPr>
            <a:xfrm>
              <a:off x="11300553" y="14159779"/>
              <a:ext cx="5451678" cy="5400627"/>
            </a:xfrm>
            <a:prstGeom prst="rect">
              <a:avLst/>
            </a:prstGeom>
            <a:solidFill>
              <a:srgbClr val="00B050"/>
            </a:solidFill>
          </p:spPr>
        </p:pic>
        <p:sp>
          <p:nvSpPr>
            <p:cNvPr id="43" name="Rectangle 42"/>
            <p:cNvSpPr/>
            <p:nvPr/>
          </p:nvSpPr>
          <p:spPr>
            <a:xfrm>
              <a:off x="11300553" y="14159779"/>
              <a:ext cx="5451679" cy="5400627"/>
            </a:xfrm>
            <a:prstGeom prst="rect">
              <a:avLst/>
            </a:prstGeom>
            <a:solidFill>
              <a:srgbClr val="00B050">
                <a:alpha val="40000"/>
              </a:srgbClr>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7" name="Rectangle 86"/>
          <p:cNvSpPr/>
          <p:nvPr/>
        </p:nvSpPr>
        <p:spPr>
          <a:xfrm>
            <a:off x="17673683" y="11369742"/>
            <a:ext cx="3403502" cy="830997"/>
          </a:xfrm>
          <a:prstGeom prst="rect">
            <a:avLst/>
          </a:prstGeom>
        </p:spPr>
        <p:txBody>
          <a:bodyPr wrap="square">
            <a:spAutoFit/>
          </a:bodyPr>
          <a:lstStyle/>
          <a:p>
            <a:r>
              <a:rPr lang="en-SG" sz="1200" smtClean="0">
                <a:solidFill>
                  <a:schemeClr val="bg1"/>
                </a:solidFill>
                <a:latin typeface="Arial" panose="020B0604020202020204" pitchFamily="34" charset="0"/>
                <a:cs typeface="Arial" panose="020B0604020202020204" pitchFamily="34" charset="0"/>
              </a:rPr>
              <a:t>Price includes </a:t>
            </a:r>
          </a:p>
          <a:p>
            <a:pPr marL="171450" indent="-171450">
              <a:buFont typeface="Arial" panose="020B0604020202020204" pitchFamily="34" charset="0"/>
              <a:buChar char="•"/>
            </a:pPr>
            <a:r>
              <a:rPr lang="en-SG" sz="1200" smtClean="0">
                <a:solidFill>
                  <a:schemeClr val="bg1"/>
                </a:solidFill>
                <a:latin typeface="Arial" panose="020B0604020202020204" pitchFamily="34" charset="0"/>
                <a:cs typeface="Arial" panose="020B0604020202020204" pitchFamily="34" charset="0"/>
              </a:rPr>
              <a:t>facilitation only.</a:t>
            </a:r>
          </a:p>
          <a:p>
            <a:pPr marL="171450" indent="-171450">
              <a:buFont typeface="Arial" panose="020B0604020202020204" pitchFamily="34" charset="0"/>
              <a:buChar char="•"/>
            </a:pPr>
            <a:r>
              <a:rPr lang="en-SG" sz="1200" smtClean="0">
                <a:solidFill>
                  <a:schemeClr val="bg1"/>
                </a:solidFill>
                <a:latin typeface="Arial" panose="020B0604020202020204" pitchFamily="34" charset="0"/>
                <a:cs typeface="Arial" panose="020B0604020202020204" pitchFamily="34" charset="0"/>
              </a:rPr>
              <a:t>There is a </a:t>
            </a:r>
            <a:r>
              <a:rPr lang="en-SG" sz="1200" u="sng" smtClean="0">
                <a:solidFill>
                  <a:schemeClr val="bg1"/>
                </a:solidFill>
                <a:latin typeface="Arial" panose="020B0604020202020204" pitchFamily="34" charset="0"/>
                <a:cs typeface="Arial" panose="020B0604020202020204" pitchFamily="34" charset="0"/>
              </a:rPr>
              <a:t>minimum</a:t>
            </a:r>
            <a:r>
              <a:rPr lang="en-SG" sz="1200" smtClean="0">
                <a:solidFill>
                  <a:schemeClr val="bg1"/>
                </a:solidFill>
                <a:latin typeface="Arial" panose="020B0604020202020204" pitchFamily="34" charset="0"/>
                <a:cs typeface="Arial" panose="020B0604020202020204" pitchFamily="34" charset="0"/>
              </a:rPr>
              <a:t> spending for this event. Refer to event details for information.</a:t>
            </a:r>
            <a:endParaRPr lang="en-SG" sz="1200">
              <a:solidFill>
                <a:schemeClr val="bg1"/>
              </a:solidFill>
              <a:latin typeface="Arial" panose="020B0604020202020204" pitchFamily="34" charset="0"/>
              <a:cs typeface="Arial" panose="020B0604020202020204" pitchFamily="34" charset="0"/>
            </a:endParaRPr>
          </a:p>
        </p:txBody>
      </p:sp>
      <p:sp>
        <p:nvSpPr>
          <p:cNvPr id="88" name="TextBox 87"/>
          <p:cNvSpPr txBox="1"/>
          <p:nvPr/>
        </p:nvSpPr>
        <p:spPr>
          <a:xfrm>
            <a:off x="19123617" y="4572931"/>
            <a:ext cx="1597396" cy="1200329"/>
          </a:xfrm>
          <a:prstGeom prst="rect">
            <a:avLst/>
          </a:prstGeom>
          <a:noFill/>
          <a:ln w="19050">
            <a:noFill/>
          </a:ln>
        </p:spPr>
        <p:txBody>
          <a:bodyPr wrap="square" rtlCol="0">
            <a:spAutoFit/>
          </a:bodyPr>
          <a:lstStyle/>
          <a:p>
            <a:pPr algn="ctr"/>
            <a:r>
              <a:rPr lang="en-SG" sz="3600" smtClean="0">
                <a:solidFill>
                  <a:schemeClr val="bg1"/>
                </a:solidFill>
                <a:latin typeface="Bauhaus 93" panose="04030905020B02020C02" pitchFamily="82" charset="0"/>
                <a:cs typeface="Arial" panose="020B0604020202020204" pitchFamily="34" charset="0"/>
              </a:rPr>
              <a:t>THIS</a:t>
            </a:r>
          </a:p>
          <a:p>
            <a:pPr algn="ctr"/>
            <a:r>
              <a:rPr lang="en-SG" sz="3600" smtClean="0">
                <a:solidFill>
                  <a:schemeClr val="bg1"/>
                </a:solidFill>
                <a:latin typeface="Bauhaus 93" panose="04030905020B02020C02" pitchFamily="82" charset="0"/>
                <a:cs typeface="Arial" panose="020B0604020202020204" pitchFamily="34" charset="0"/>
              </a:rPr>
              <a:t>OCT</a:t>
            </a:r>
            <a:endParaRPr lang="en-SG" sz="3600">
              <a:solidFill>
                <a:schemeClr val="bg1"/>
              </a:solidFill>
              <a:latin typeface="Bauhaus 93" panose="04030905020B02020C02" pitchFamily="82" charset="0"/>
              <a:cs typeface="Arial" panose="020B0604020202020204" pitchFamily="34" charset="0"/>
            </a:endParaRPr>
          </a:p>
        </p:txBody>
      </p:sp>
      <p:sp>
        <p:nvSpPr>
          <p:cNvPr id="89" name="Rounded Rectangle 88"/>
          <p:cNvSpPr/>
          <p:nvPr/>
        </p:nvSpPr>
        <p:spPr>
          <a:xfrm>
            <a:off x="19202315" y="4453095"/>
            <a:ext cx="1440000" cy="1440000"/>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Tree>
    <p:extLst>
      <p:ext uri="{BB962C8B-B14F-4D97-AF65-F5344CB8AC3E}">
        <p14:creationId xmlns:p14="http://schemas.microsoft.com/office/powerpoint/2010/main" val="28867669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92240" y="7955280"/>
            <a:ext cx="13079093" cy="4708981"/>
          </a:xfrm>
          <a:prstGeom prst="rect">
            <a:avLst/>
          </a:prstGeom>
          <a:noFill/>
        </p:spPr>
        <p:txBody>
          <a:bodyPr wrap="none" rtlCol="0">
            <a:spAutoFit/>
          </a:bodyPr>
          <a:lstStyle/>
          <a:p>
            <a:r>
              <a:rPr lang="en-SG" sz="30000" smtClean="0">
                <a:solidFill>
                  <a:srgbClr val="FF0000"/>
                </a:solidFill>
              </a:rPr>
              <a:t>ENCORE</a:t>
            </a:r>
            <a:endParaRPr lang="en-SG" sz="30000">
              <a:solidFill>
                <a:srgbClr val="FF0000"/>
              </a:solidFill>
            </a:endParaRPr>
          </a:p>
        </p:txBody>
      </p:sp>
    </p:spTree>
    <p:extLst>
      <p:ext uri="{BB962C8B-B14F-4D97-AF65-F5344CB8AC3E}">
        <p14:creationId xmlns:p14="http://schemas.microsoft.com/office/powerpoint/2010/main" val="400904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colorTemperature colorTemp="4700"/>
                    </a14:imgEffect>
                    <a14:imgEffect>
                      <a14:saturation sat="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27713" y="4675236"/>
            <a:ext cx="9708768" cy="8354058"/>
          </a:xfrm>
          <a:prstGeom prst="rect">
            <a:avLst/>
          </a:prstGeom>
        </p:spPr>
      </p:pic>
      <p:pic>
        <p:nvPicPr>
          <p:cNvPr id="53" name="Picture 52"/>
          <p:cNvPicPr preferRelativeResize="0">
            <a:picLocks/>
          </p:cNvPicPr>
          <p:nvPr/>
        </p:nvPicPr>
        <p:blipFill>
          <a:blip r:embed="rId4" cstate="print">
            <a:extLst>
              <a:ext uri="{BEBA8EAE-BF5A-486C-A8C5-ECC9F3942E4B}">
                <a14:imgProps xmlns:a14="http://schemas.microsoft.com/office/drawing/2010/main">
                  <a14:imgLayer r:embed="rId5">
                    <a14:imgEffect>
                      <a14:saturation sat="95000"/>
                    </a14:imgEffect>
                  </a14:imgLayer>
                </a14:imgProps>
              </a:ext>
              <a:ext uri="{28A0092B-C50C-407E-A947-70E740481C1C}">
                <a14:useLocalDpi xmlns:a14="http://schemas.microsoft.com/office/drawing/2010/main" val="0"/>
              </a:ext>
            </a:extLst>
          </a:blip>
          <a:stretch>
            <a:fillRect/>
          </a:stretch>
        </p:blipFill>
        <p:spPr>
          <a:xfrm rot="5400000">
            <a:off x="7785773" y="-206789"/>
            <a:ext cx="9000000" cy="18000000"/>
          </a:xfrm>
          <a:prstGeom prst="rect">
            <a:avLst/>
          </a:prstGeom>
          <a:blipFill dpi="0" rotWithShape="1">
            <a:blip r:embed="rId6">
              <a:alphaModFix amt="94000"/>
            </a:blip>
            <a:srcRect/>
            <a:tile tx="0" ty="0" sx="100000" sy="100000" flip="none" algn="tl"/>
          </a:blipFill>
          <a:ln>
            <a:noFill/>
          </a:ln>
        </p:spPr>
      </p:pic>
      <p:sp>
        <p:nvSpPr>
          <p:cNvPr id="13" name="Rectangle 12"/>
          <p:cNvSpPr/>
          <p:nvPr/>
        </p:nvSpPr>
        <p:spPr>
          <a:xfrm>
            <a:off x="7111742" y="7097877"/>
            <a:ext cx="6842595" cy="2308324"/>
          </a:xfrm>
          <a:prstGeom prst="rect">
            <a:avLst/>
          </a:prstGeom>
        </p:spPr>
        <p:txBody>
          <a:bodyPr wrap="square">
            <a:spAutoFit/>
          </a:bodyPr>
          <a:lstStyle/>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The past a stepping stone</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new chapter awaits</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second chance to connect </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new future to greet</a:t>
            </a:r>
            <a:endParaRPr lang="en-US" altLang="zh-CN" sz="3600">
              <a:latin typeface="Adobe Myungjo Std M" panose="02020600000000000000" pitchFamily="18" charset="-128"/>
              <a:ea typeface="Adobe Myungjo Std M" panose="02020600000000000000" pitchFamily="18" charset="-128"/>
            </a:endParaRPr>
          </a:p>
        </p:txBody>
      </p:sp>
      <p:sp>
        <p:nvSpPr>
          <p:cNvPr id="24" name="TextBox 23"/>
          <p:cNvSpPr txBox="1"/>
          <p:nvPr/>
        </p:nvSpPr>
        <p:spPr>
          <a:xfrm>
            <a:off x="5848670" y="9964109"/>
            <a:ext cx="2419029" cy="1938992"/>
          </a:xfrm>
          <a:prstGeom prst="rect">
            <a:avLst/>
          </a:prstGeom>
          <a:noFill/>
          <a:ln w="19050">
            <a:noFill/>
          </a:ln>
        </p:spPr>
        <p:txBody>
          <a:bodyPr wrap="square" rtlCol="0">
            <a:spAutoFit/>
          </a:bodyPr>
          <a:lstStyle/>
          <a:p>
            <a:r>
              <a:rPr lang="en-SG" sz="2400" smtClean="0">
                <a:solidFill>
                  <a:srgbClr val="5D7AAF"/>
                </a:solidFill>
                <a:latin typeface="Arial Black" panose="020B0A04020102020204" pitchFamily="34" charset="0"/>
                <a:cs typeface="Arial" panose="020B0604020202020204" pitchFamily="34" charset="0"/>
              </a:rPr>
              <a:t>Who: </a:t>
            </a:r>
            <a:endParaRPr lang="en-SG" sz="2400">
              <a:solidFill>
                <a:srgbClr val="5D7AAF"/>
              </a:solidFill>
              <a:latin typeface="Arial Black" panose="020B0A040201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Romantics seeking a second chance in love</a:t>
            </a:r>
            <a:r>
              <a:rPr lang="en-US" sz="2400" smtClean="0">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p:txBody>
      </p:sp>
      <p:sp>
        <p:nvSpPr>
          <p:cNvPr id="25" name="TextBox 24"/>
          <p:cNvSpPr txBox="1"/>
          <p:nvPr/>
        </p:nvSpPr>
        <p:spPr>
          <a:xfrm>
            <a:off x="8181914" y="9964109"/>
            <a:ext cx="2160000" cy="1200329"/>
          </a:xfrm>
          <a:prstGeom prst="rect">
            <a:avLst/>
          </a:prstGeom>
          <a:noFill/>
          <a:ln w="19050">
            <a:noFill/>
          </a:ln>
        </p:spPr>
        <p:txBody>
          <a:bodyPr wrap="square" rtlCol="0">
            <a:spAutoFit/>
          </a:bodyPr>
          <a:lstStyle/>
          <a:p>
            <a:r>
              <a:rPr lang="en-SG" sz="2400">
                <a:solidFill>
                  <a:srgbClr val="5D7AAF"/>
                </a:solidFill>
                <a:latin typeface="Arial Black" panose="020B0A04020102020204" pitchFamily="34" charset="0"/>
                <a:cs typeface="Arial" panose="020B0604020202020204" pitchFamily="34" charset="0"/>
              </a:rPr>
              <a:t>When: </a:t>
            </a:r>
          </a:p>
          <a:p>
            <a:r>
              <a:rPr lang="en-SG" sz="2400" smtClean="0">
                <a:latin typeface="Arial" panose="020B0604020202020204" pitchFamily="34" charset="0"/>
                <a:cs typeface="Arial" panose="020B0604020202020204" pitchFamily="34" charset="0"/>
              </a:rPr>
              <a:t>Coming this Oct</a:t>
            </a:r>
            <a:endParaRPr lang="en-SG" sz="2400">
              <a:latin typeface="Arial" panose="020B0604020202020204" pitchFamily="34" charset="0"/>
              <a:cs typeface="Arial" panose="020B0604020202020204" pitchFamily="34" charset="0"/>
            </a:endParaRPr>
          </a:p>
        </p:txBody>
      </p:sp>
      <p:sp>
        <p:nvSpPr>
          <p:cNvPr id="26" name="TextBox 25"/>
          <p:cNvSpPr txBox="1"/>
          <p:nvPr/>
        </p:nvSpPr>
        <p:spPr>
          <a:xfrm>
            <a:off x="10256128" y="9964109"/>
            <a:ext cx="2160000" cy="1938992"/>
          </a:xfrm>
          <a:prstGeom prst="rect">
            <a:avLst/>
          </a:prstGeom>
          <a:noFill/>
          <a:ln w="19050">
            <a:noFill/>
          </a:ln>
        </p:spPr>
        <p:txBody>
          <a:bodyPr wrap="square" rtlCol="0">
            <a:spAutoFit/>
          </a:bodyPr>
          <a:lstStyle/>
          <a:p>
            <a:r>
              <a:rPr lang="en-SG" sz="2400">
                <a:solidFill>
                  <a:srgbClr val="5D7AAF"/>
                </a:solidFill>
                <a:latin typeface="Arial Black" panose="020B0A04020102020204" pitchFamily="34" charset="0"/>
                <a:cs typeface="Arial" panose="020B0604020202020204" pitchFamily="34" charset="0"/>
              </a:rPr>
              <a:t>Where: </a:t>
            </a:r>
          </a:p>
          <a:p>
            <a:r>
              <a:rPr lang="en-SG" sz="2400">
                <a:latin typeface="Arial" panose="020B0604020202020204" pitchFamily="34" charset="0"/>
                <a:cs typeface="Arial" panose="020B0604020202020204" pitchFamily="34" charset="0"/>
              </a:rPr>
              <a:t>Yorimichi Yakitori Izakaya </a:t>
            </a:r>
          </a:p>
          <a:p>
            <a:r>
              <a:rPr lang="en-SG" sz="2400">
                <a:latin typeface="Arial" panose="020B0604020202020204" pitchFamily="34" charset="0"/>
                <a:cs typeface="Arial" panose="020B0604020202020204" pitchFamily="34" charset="0"/>
              </a:rPr>
              <a:t>@Beach </a:t>
            </a:r>
            <a:r>
              <a:rPr lang="en-SG" sz="2400" smtClean="0">
                <a:latin typeface="Arial" panose="020B0604020202020204" pitchFamily="34" charset="0"/>
                <a:cs typeface="Arial" panose="020B0604020202020204" pitchFamily="34" charset="0"/>
              </a:rPr>
              <a:t>Rd</a:t>
            </a:r>
            <a:endParaRPr lang="en-SG" sz="2400">
              <a:latin typeface="Arial" panose="020B0604020202020204" pitchFamily="34" charset="0"/>
              <a:cs typeface="Arial" panose="020B0604020202020204" pitchFamily="34" charset="0"/>
            </a:endParaRPr>
          </a:p>
        </p:txBody>
      </p:sp>
      <p:sp>
        <p:nvSpPr>
          <p:cNvPr id="28" name="TextBox 27"/>
          <p:cNvSpPr txBox="1"/>
          <p:nvPr/>
        </p:nvSpPr>
        <p:spPr>
          <a:xfrm>
            <a:off x="18249125" y="5237946"/>
            <a:ext cx="1597396" cy="1200329"/>
          </a:xfrm>
          <a:prstGeom prst="rect">
            <a:avLst/>
          </a:prstGeom>
          <a:noFill/>
          <a:ln w="19050">
            <a:noFill/>
          </a:ln>
        </p:spPr>
        <p:txBody>
          <a:bodyPr wrap="square" rtlCol="0">
            <a:spAutoFit/>
          </a:bodyPr>
          <a:lstStyle/>
          <a:p>
            <a:pPr algn="ctr"/>
            <a:r>
              <a:rPr lang="en-SG" sz="3600" smtClean="0">
                <a:solidFill>
                  <a:srgbClr val="6282B5"/>
                </a:solidFill>
                <a:latin typeface="Bauhaus 93" panose="04030905020B02020C02" pitchFamily="82" charset="0"/>
                <a:cs typeface="Arial" panose="020B0604020202020204" pitchFamily="34" charset="0"/>
              </a:rPr>
              <a:t>THIS</a:t>
            </a:r>
          </a:p>
          <a:p>
            <a:pPr algn="ctr"/>
            <a:r>
              <a:rPr lang="en-SG" sz="3600" smtClean="0">
                <a:solidFill>
                  <a:srgbClr val="6282B5"/>
                </a:solidFill>
                <a:latin typeface="Bauhaus 93" panose="04030905020B02020C02" pitchFamily="82" charset="0"/>
                <a:cs typeface="Arial" panose="020B0604020202020204" pitchFamily="34" charset="0"/>
              </a:rPr>
              <a:t>OCT</a:t>
            </a:r>
            <a:endParaRPr lang="en-SG" sz="3600">
              <a:solidFill>
                <a:srgbClr val="6282B5"/>
              </a:solidFill>
              <a:latin typeface="Bauhaus 93" panose="04030905020B02020C02" pitchFamily="82" charset="0"/>
              <a:cs typeface="Arial" panose="020B0604020202020204" pitchFamily="34" charset="0"/>
            </a:endParaRPr>
          </a:p>
        </p:txBody>
      </p:sp>
      <p:sp>
        <p:nvSpPr>
          <p:cNvPr id="29" name="TextBox 28"/>
          <p:cNvSpPr txBox="1"/>
          <p:nvPr/>
        </p:nvSpPr>
        <p:spPr>
          <a:xfrm>
            <a:off x="7160649" y="6121465"/>
            <a:ext cx="3594522" cy="1015663"/>
          </a:xfrm>
          <a:prstGeom prst="rect">
            <a:avLst/>
          </a:prstGeom>
          <a:noFill/>
        </p:spPr>
        <p:txBody>
          <a:bodyPr wrap="square" rtlCol="0">
            <a:spAutoFit/>
          </a:bodyPr>
          <a:lstStyle/>
          <a:p>
            <a:r>
              <a:rPr lang="en-SG" sz="6000">
                <a:solidFill>
                  <a:srgbClr val="6282B5"/>
                </a:solidFill>
                <a:latin typeface="Bauhaus 93" panose="04030905020B02020C02" pitchFamily="82" charset="0"/>
                <a:cs typeface="Arial" panose="020B0604020202020204" pitchFamily="34" charset="0"/>
              </a:rPr>
              <a:t>ENCORE</a:t>
            </a:r>
          </a:p>
        </p:txBody>
      </p:sp>
      <p:sp>
        <p:nvSpPr>
          <p:cNvPr id="30" name="TextBox 29"/>
          <p:cNvSpPr txBox="1"/>
          <p:nvPr/>
        </p:nvSpPr>
        <p:spPr>
          <a:xfrm>
            <a:off x="6940703" y="5446889"/>
            <a:ext cx="2716247" cy="646331"/>
          </a:xfrm>
          <a:prstGeom prst="rect">
            <a:avLst/>
          </a:prstGeom>
          <a:noFill/>
        </p:spPr>
        <p:txBody>
          <a:bodyPr wrap="square" rtlCol="0">
            <a:spAutoFit/>
          </a:bodyPr>
          <a:lstStyle/>
          <a:p>
            <a:pPr algn="ctr"/>
            <a:r>
              <a:rPr lang="en-SG">
                <a:latin typeface="Arial Narrow" panose="020B0606020202030204" pitchFamily="34" charset="0"/>
                <a:ea typeface="Söhne"/>
              </a:rPr>
              <a:t>INNER SOUL VERSE </a:t>
            </a:r>
            <a:endParaRPr lang="en-SG" smtClean="0">
              <a:latin typeface="Arial Narrow" panose="020B0606020202030204" pitchFamily="34" charset="0"/>
              <a:ea typeface="Söhne"/>
            </a:endParaRPr>
          </a:p>
          <a:p>
            <a:pPr algn="ctr"/>
            <a:r>
              <a:rPr lang="en-SG" smtClean="0">
                <a:latin typeface="Arial Narrow" panose="020B0606020202030204" pitchFamily="34" charset="0"/>
                <a:ea typeface="Söhne"/>
              </a:rPr>
              <a:t>PRESENTS</a:t>
            </a:r>
            <a:endParaRPr lang="en-SG">
              <a:latin typeface="Arial Narrow" panose="020B0606020202030204" pitchFamily="34" charset="0"/>
              <a:ea typeface="Söhne"/>
            </a:endParaRPr>
          </a:p>
        </p:txBody>
      </p:sp>
      <p:sp>
        <p:nvSpPr>
          <p:cNvPr id="31" name="Rectangle 30"/>
          <p:cNvSpPr/>
          <p:nvPr/>
        </p:nvSpPr>
        <p:spPr>
          <a:xfrm>
            <a:off x="10016938" y="12050699"/>
            <a:ext cx="2618024" cy="461665"/>
          </a:xfrm>
          <a:prstGeom prst="rect">
            <a:avLst/>
          </a:prstGeom>
        </p:spPr>
        <p:txBody>
          <a:bodyPr wrap="none">
            <a:spAutoFit/>
          </a:bodyPr>
          <a:lstStyle/>
          <a:p>
            <a:r>
              <a:rPr lang="en-SG" sz="1200">
                <a:latin typeface="Arial" panose="020B0604020202020204" pitchFamily="34" charset="0"/>
                <a:cs typeface="Arial" panose="020B0604020202020204" pitchFamily="34" charset="0"/>
              </a:rPr>
              <a:t>Price </a:t>
            </a:r>
            <a:r>
              <a:rPr lang="en-SG" sz="1200" smtClean="0">
                <a:latin typeface="Arial" panose="020B0604020202020204" pitchFamily="34" charset="0"/>
                <a:cs typeface="Arial" panose="020B0604020202020204" pitchFamily="34" charset="0"/>
              </a:rPr>
              <a:t>includes:</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Facilitation and light refreshment </a:t>
            </a:r>
            <a:endParaRPr lang="en-SG" sz="1200">
              <a:latin typeface="Arial" panose="020B0604020202020204" pitchFamily="34" charset="0"/>
              <a:cs typeface="Arial" panose="020B0604020202020204" pitchFamily="34" charset="0"/>
            </a:endParaRPr>
          </a:p>
        </p:txBody>
      </p:sp>
      <p:grpSp>
        <p:nvGrpSpPr>
          <p:cNvPr id="14" name="Group 13"/>
          <p:cNvGrpSpPr/>
          <p:nvPr/>
        </p:nvGrpSpPr>
        <p:grpSpPr>
          <a:xfrm>
            <a:off x="-22250734" y="-4231525"/>
            <a:ext cx="19133550" cy="12949420"/>
            <a:chOff x="-19660332" y="3125431"/>
            <a:chExt cx="19133550" cy="12949420"/>
          </a:xfrm>
        </p:grpSpPr>
        <p:grpSp>
          <p:nvGrpSpPr>
            <p:cNvPr id="15" name="Group 14"/>
            <p:cNvGrpSpPr/>
            <p:nvPr/>
          </p:nvGrpSpPr>
          <p:grpSpPr>
            <a:xfrm>
              <a:off x="-18822703" y="3879378"/>
              <a:ext cx="18295921" cy="11308080"/>
              <a:chOff x="-18822703" y="3879378"/>
              <a:chExt cx="18295921" cy="11308080"/>
            </a:xfrm>
          </p:grpSpPr>
          <p:cxnSp>
            <p:nvCxnSpPr>
              <p:cNvPr id="19" name="Straight Connector 18"/>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6" name="Straight Connector 35"/>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7" name="Straight Connector 36"/>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17" name="TextBox 16"/>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18" name="TextBox 17"/>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pic>
        <p:nvPicPr>
          <p:cNvPr id="51" name="Picture 50"/>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442887" y="6966105"/>
            <a:ext cx="7277595" cy="5919111"/>
          </a:xfrm>
          <a:prstGeom prst="rect">
            <a:avLst/>
          </a:prstGeom>
        </p:spPr>
      </p:pic>
      <p:sp>
        <p:nvSpPr>
          <p:cNvPr id="3" name="Rounded Rectangle 2"/>
          <p:cNvSpPr/>
          <p:nvPr/>
        </p:nvSpPr>
        <p:spPr>
          <a:xfrm>
            <a:off x="18327823" y="5118110"/>
            <a:ext cx="1440000" cy="1440000"/>
          </a:xfrm>
          <a:prstGeom prst="roundRect">
            <a:avLst/>
          </a:prstGeom>
          <a:noFill/>
          <a:ln w="76200">
            <a:solidFill>
              <a:srgbClr val="62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795984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03791" y="8178305"/>
            <a:ext cx="6242415" cy="4708981"/>
          </a:xfrm>
          <a:prstGeom prst="rect">
            <a:avLst/>
          </a:prstGeom>
          <a:noFill/>
        </p:spPr>
        <p:txBody>
          <a:bodyPr wrap="none" rtlCol="0">
            <a:spAutoFit/>
          </a:bodyPr>
          <a:lstStyle/>
          <a:p>
            <a:r>
              <a:rPr lang="en-SG" sz="30000" smtClean="0">
                <a:solidFill>
                  <a:srgbClr val="FF0000"/>
                </a:solidFill>
              </a:rPr>
              <a:t>KTV</a:t>
            </a:r>
            <a:endParaRPr lang="en-SG" sz="30000">
              <a:solidFill>
                <a:srgbClr val="FF0000"/>
              </a:solidFill>
            </a:endParaRPr>
          </a:p>
        </p:txBody>
      </p:sp>
    </p:spTree>
    <p:extLst>
      <p:ext uri="{BB962C8B-B14F-4D97-AF65-F5344CB8AC3E}">
        <p14:creationId xmlns:p14="http://schemas.microsoft.com/office/powerpoint/2010/main" val="1197828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3"/>
          <p:cNvGrpSpPr/>
          <p:nvPr/>
        </p:nvGrpSpPr>
        <p:grpSpPr>
          <a:xfrm>
            <a:off x="-22250734" y="-4231525"/>
            <a:ext cx="19133550" cy="12949420"/>
            <a:chOff x="-19660332" y="3125431"/>
            <a:chExt cx="19133550" cy="12949420"/>
          </a:xfrm>
        </p:grpSpPr>
        <p:grpSp>
          <p:nvGrpSpPr>
            <p:cNvPr id="15" name="Group 14"/>
            <p:cNvGrpSpPr/>
            <p:nvPr/>
          </p:nvGrpSpPr>
          <p:grpSpPr>
            <a:xfrm>
              <a:off x="-18822703" y="3879378"/>
              <a:ext cx="18295921" cy="11308080"/>
              <a:chOff x="-18822703" y="3879378"/>
              <a:chExt cx="18295921" cy="11308080"/>
            </a:xfrm>
          </p:grpSpPr>
          <p:cxnSp>
            <p:nvCxnSpPr>
              <p:cNvPr id="19" name="Straight Connector 18"/>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6" name="Straight Connector 35"/>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7" name="Straight Connector 36"/>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17" name="TextBox 16"/>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18" name="TextBox 17"/>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sp>
        <p:nvSpPr>
          <p:cNvPr id="51" name="Rectangle 50"/>
          <p:cNvSpPr/>
          <p:nvPr/>
        </p:nvSpPr>
        <p:spPr>
          <a:xfrm>
            <a:off x="2593916" y="3802396"/>
            <a:ext cx="18000000" cy="9000000"/>
          </a:xfrm>
          <a:prstGeom prst="rect">
            <a:avLst/>
          </a:prstGeom>
          <a:gradFill flip="none" rotWithShape="1">
            <a:gsLst>
              <a:gs pos="0">
                <a:schemeClr val="accent4">
                  <a:lumMod val="75000"/>
                </a:schemeClr>
              </a:gs>
              <a:gs pos="20332">
                <a:srgbClr val="FFC000"/>
              </a:gs>
              <a:gs pos="90000">
                <a:srgbClr val="FFC000"/>
              </a:gs>
              <a:gs pos="100000">
                <a:schemeClr val="accent6"/>
              </a:gs>
              <a:gs pos="0">
                <a:schemeClr val="accent4"/>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2028"/>
          <a:stretch/>
        </p:blipFill>
        <p:spPr>
          <a:xfrm>
            <a:off x="2616776" y="5600843"/>
            <a:ext cx="7339440" cy="7190548"/>
          </a:xfrm>
          <a:prstGeom prst="rect">
            <a:avLst/>
          </a:prstGeom>
          <a:scene3d>
            <a:camera prst="orthographicFront">
              <a:rot lat="0" lon="10800000" rev="0"/>
            </a:camera>
            <a:lightRig rig="threePt" dir="t"/>
          </a:scene3d>
        </p:spPr>
      </p:pic>
      <p:pic>
        <p:nvPicPr>
          <p:cNvPr id="4" name="Picture 3"/>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3010"/>
                    </a14:imgEffect>
                  </a14:imgLayer>
                </a14:imgProps>
              </a:ext>
              <a:ext uri="{28A0092B-C50C-407E-A947-70E740481C1C}">
                <a14:useLocalDpi xmlns:a14="http://schemas.microsoft.com/office/drawing/2010/main" val="0"/>
              </a:ext>
            </a:extLst>
          </a:blip>
          <a:srcRect b="1596"/>
          <a:stretch/>
        </p:blipFill>
        <p:spPr>
          <a:xfrm>
            <a:off x="11770908" y="4145856"/>
            <a:ext cx="8796918" cy="8656540"/>
          </a:xfrm>
          <a:prstGeom prst="rect">
            <a:avLst/>
          </a:prstGeom>
        </p:spPr>
      </p:pic>
      <p:pic>
        <p:nvPicPr>
          <p:cNvPr id="6" name="Picture 5"/>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289577" y="6841146"/>
            <a:ext cx="2747865" cy="5961250"/>
          </a:xfrm>
          <a:prstGeom prst="rect">
            <a:avLst/>
          </a:prstGeom>
        </p:spPr>
      </p:pic>
      <p:sp>
        <p:nvSpPr>
          <p:cNvPr id="71" name="TextBox 70"/>
          <p:cNvSpPr txBox="1"/>
          <p:nvPr/>
        </p:nvSpPr>
        <p:spPr>
          <a:xfrm>
            <a:off x="9199573" y="7156435"/>
            <a:ext cx="2672290" cy="1200329"/>
          </a:xfrm>
          <a:prstGeom prst="rect">
            <a:avLst/>
          </a:prstGeom>
          <a:noFill/>
          <a:ln w="19050">
            <a:noFill/>
          </a:ln>
        </p:spPr>
        <p:txBody>
          <a:bodyPr wrap="square" rtlCol="0">
            <a:spAutoFit/>
          </a:bodyPr>
          <a:lstStyle/>
          <a:p>
            <a:pPr algn="r"/>
            <a:r>
              <a:rPr lang="en-SG" sz="2400" smtClean="0">
                <a:solidFill>
                  <a:srgbClr val="FF5050"/>
                </a:solidFill>
                <a:latin typeface="Arial Black" panose="020B0A04020102020204" pitchFamily="34" charset="0"/>
                <a:cs typeface="Arial" panose="020B0604020202020204" pitchFamily="34" charset="0"/>
              </a:rPr>
              <a:t>Ages: </a:t>
            </a:r>
            <a:endParaRPr lang="en-SG" sz="2400">
              <a:solidFill>
                <a:srgbClr val="FF5050"/>
              </a:solidFill>
              <a:latin typeface="Arial Black" panose="020B0A04020102020204" pitchFamily="34" charset="0"/>
              <a:cs typeface="Arial" panose="020B0604020202020204" pitchFamily="34" charset="0"/>
            </a:endParaRPr>
          </a:p>
          <a:p>
            <a:pPr algn="r"/>
            <a:r>
              <a:rPr lang="en-SG" sz="2400">
                <a:solidFill>
                  <a:srgbClr val="426C92"/>
                </a:solidFill>
                <a:latin typeface="Arial" panose="020B0604020202020204" pitchFamily="34" charset="0"/>
                <a:cs typeface="Arial" panose="020B0604020202020204" pitchFamily="34" charset="0"/>
              </a:rPr>
              <a:t>Ladies: </a:t>
            </a:r>
            <a:r>
              <a:rPr lang="en-SG" sz="2400" smtClean="0">
                <a:solidFill>
                  <a:srgbClr val="426C92"/>
                </a:solidFill>
                <a:latin typeface="Arial" panose="020B0604020202020204" pitchFamily="34" charset="0"/>
                <a:cs typeface="Arial" panose="020B0604020202020204" pitchFamily="34" charset="0"/>
              </a:rPr>
              <a:t>25-42</a:t>
            </a:r>
            <a:endParaRPr lang="en-SG" sz="2400">
              <a:solidFill>
                <a:srgbClr val="426C92"/>
              </a:solidFill>
              <a:latin typeface="Arial" panose="020B0604020202020204" pitchFamily="34" charset="0"/>
              <a:cs typeface="Arial" panose="020B0604020202020204" pitchFamily="34" charset="0"/>
            </a:endParaRPr>
          </a:p>
          <a:p>
            <a:pPr algn="r"/>
            <a:r>
              <a:rPr lang="en-SG" sz="2400">
                <a:solidFill>
                  <a:srgbClr val="426C92"/>
                </a:solidFill>
                <a:latin typeface="Arial" panose="020B0604020202020204" pitchFamily="34" charset="0"/>
                <a:cs typeface="Arial" panose="020B0604020202020204" pitchFamily="34" charset="0"/>
              </a:rPr>
              <a:t>Gentlemen: </a:t>
            </a:r>
            <a:r>
              <a:rPr lang="en-SG" sz="2400" smtClean="0">
                <a:solidFill>
                  <a:srgbClr val="426C92"/>
                </a:solidFill>
                <a:latin typeface="Arial" panose="020B0604020202020204" pitchFamily="34" charset="0"/>
                <a:cs typeface="Arial" panose="020B0604020202020204" pitchFamily="34" charset="0"/>
              </a:rPr>
              <a:t>25-42</a:t>
            </a:r>
            <a:endParaRPr lang="en-SG" sz="2400">
              <a:solidFill>
                <a:srgbClr val="426C92"/>
              </a:solidFill>
              <a:latin typeface="Arial" panose="020B0604020202020204" pitchFamily="34" charset="0"/>
              <a:cs typeface="Arial" panose="020B0604020202020204" pitchFamily="34" charset="0"/>
            </a:endParaRPr>
          </a:p>
        </p:txBody>
      </p:sp>
      <p:sp>
        <p:nvSpPr>
          <p:cNvPr id="72" name="TextBox 71"/>
          <p:cNvSpPr txBox="1"/>
          <p:nvPr/>
        </p:nvSpPr>
        <p:spPr>
          <a:xfrm>
            <a:off x="10596603" y="10712632"/>
            <a:ext cx="2582368" cy="830997"/>
          </a:xfrm>
          <a:prstGeom prst="rect">
            <a:avLst/>
          </a:prstGeom>
          <a:noFill/>
          <a:ln w="19050">
            <a:noFill/>
          </a:ln>
        </p:spPr>
        <p:txBody>
          <a:bodyPr wrap="square" rtlCol="0">
            <a:spAutoFit/>
          </a:bodyPr>
          <a:lstStyle/>
          <a:p>
            <a:r>
              <a:rPr lang="en-SG" sz="2400">
                <a:solidFill>
                  <a:srgbClr val="FF5050"/>
                </a:solidFill>
                <a:latin typeface="Arial Black" panose="020B0A04020102020204" pitchFamily="34" charset="0"/>
                <a:cs typeface="Arial" panose="020B0604020202020204" pitchFamily="34" charset="0"/>
              </a:rPr>
              <a:t>When: </a:t>
            </a:r>
          </a:p>
          <a:p>
            <a:r>
              <a:rPr lang="en-SG" sz="2400">
                <a:solidFill>
                  <a:srgbClr val="426C92"/>
                </a:solidFill>
                <a:latin typeface="Arial" panose="020B0604020202020204" pitchFamily="34" charset="0"/>
                <a:cs typeface="Arial" panose="020B0604020202020204" pitchFamily="34" charset="0"/>
              </a:rPr>
              <a:t>Comng This </a:t>
            </a:r>
            <a:r>
              <a:rPr lang="en-SG" sz="2400" smtClean="0">
                <a:solidFill>
                  <a:srgbClr val="426C92"/>
                </a:solidFill>
                <a:latin typeface="Arial" panose="020B0604020202020204" pitchFamily="34" charset="0"/>
                <a:cs typeface="Arial" panose="020B0604020202020204" pitchFamily="34" charset="0"/>
              </a:rPr>
              <a:t>Sept</a:t>
            </a:r>
            <a:endParaRPr lang="en-SG" sz="2400">
              <a:solidFill>
                <a:srgbClr val="426C92"/>
              </a:solidFill>
              <a:latin typeface="Arial" panose="020B0604020202020204" pitchFamily="34" charset="0"/>
              <a:cs typeface="Arial" panose="020B0604020202020204" pitchFamily="34" charset="0"/>
            </a:endParaRPr>
          </a:p>
        </p:txBody>
      </p:sp>
      <p:sp>
        <p:nvSpPr>
          <p:cNvPr id="73" name="TextBox 72"/>
          <p:cNvSpPr txBox="1"/>
          <p:nvPr/>
        </p:nvSpPr>
        <p:spPr>
          <a:xfrm>
            <a:off x="10096649" y="8601910"/>
            <a:ext cx="1982952" cy="1938992"/>
          </a:xfrm>
          <a:prstGeom prst="rect">
            <a:avLst/>
          </a:prstGeom>
          <a:noFill/>
          <a:ln w="19050">
            <a:noFill/>
          </a:ln>
        </p:spPr>
        <p:txBody>
          <a:bodyPr wrap="square" rtlCol="0">
            <a:spAutoFit/>
          </a:bodyPr>
          <a:lstStyle/>
          <a:p>
            <a:r>
              <a:rPr lang="en-SG" sz="2400">
                <a:solidFill>
                  <a:srgbClr val="FF5050"/>
                </a:solidFill>
                <a:latin typeface="Arial Black" panose="020B0A04020102020204" pitchFamily="34" charset="0"/>
                <a:cs typeface="Arial" panose="020B0604020202020204" pitchFamily="34" charset="0"/>
              </a:rPr>
              <a:t>Where: </a:t>
            </a:r>
          </a:p>
          <a:p>
            <a:r>
              <a:rPr lang="en-SG" sz="2400">
                <a:solidFill>
                  <a:srgbClr val="426C92"/>
                </a:solidFill>
                <a:latin typeface="Arial" panose="020B0604020202020204" pitchFamily="34" charset="0"/>
                <a:cs typeface="Arial" panose="020B0604020202020204" pitchFamily="34" charset="0"/>
              </a:rPr>
              <a:t>Yorimichi Yakitori Izakaya </a:t>
            </a:r>
          </a:p>
          <a:p>
            <a:r>
              <a:rPr lang="en-SG" sz="2400">
                <a:solidFill>
                  <a:srgbClr val="426C92"/>
                </a:solidFill>
                <a:latin typeface="Arial" panose="020B0604020202020204" pitchFamily="34" charset="0"/>
                <a:cs typeface="Arial" panose="020B0604020202020204" pitchFamily="34" charset="0"/>
              </a:rPr>
              <a:t>@Beach Rd</a:t>
            </a:r>
          </a:p>
        </p:txBody>
      </p:sp>
      <p:sp>
        <p:nvSpPr>
          <p:cNvPr id="76" name="TextBox 75"/>
          <p:cNvSpPr txBox="1"/>
          <p:nvPr/>
        </p:nvSpPr>
        <p:spPr>
          <a:xfrm>
            <a:off x="4998045" y="5010023"/>
            <a:ext cx="10089628" cy="1015663"/>
          </a:xfrm>
          <a:prstGeom prst="rect">
            <a:avLst/>
          </a:prstGeom>
          <a:noFill/>
        </p:spPr>
        <p:txBody>
          <a:bodyPr wrap="square" rtlCol="0">
            <a:spAutoFit/>
          </a:bodyPr>
          <a:lstStyle/>
          <a:p>
            <a:pPr algn="ctr"/>
            <a:r>
              <a:rPr lang="en-SG" sz="6000" smtClean="0">
                <a:solidFill>
                  <a:srgbClr val="FF5050"/>
                </a:solidFill>
                <a:latin typeface="Bauhaus 93" panose="04030905020B02020C02" pitchFamily="82" charset="0"/>
              </a:rPr>
              <a:t>SING YOUR HEARTS OUT</a:t>
            </a:r>
            <a:endParaRPr lang="en-SG" sz="6000">
              <a:solidFill>
                <a:srgbClr val="FF5050"/>
              </a:solidFill>
              <a:latin typeface="Bauhaus 93" panose="04030905020B02020C02" pitchFamily="82" charset="0"/>
            </a:endParaRPr>
          </a:p>
        </p:txBody>
      </p:sp>
      <p:sp>
        <p:nvSpPr>
          <p:cNvPr id="77" name="TextBox 76"/>
          <p:cNvSpPr txBox="1"/>
          <p:nvPr/>
        </p:nvSpPr>
        <p:spPr>
          <a:xfrm>
            <a:off x="8882698" y="4350770"/>
            <a:ext cx="2112887" cy="646331"/>
          </a:xfrm>
          <a:prstGeom prst="rect">
            <a:avLst/>
          </a:prstGeom>
          <a:noFill/>
        </p:spPr>
        <p:txBody>
          <a:bodyPr wrap="square" rtlCol="0">
            <a:spAutoFit/>
          </a:bodyPr>
          <a:lstStyle/>
          <a:p>
            <a:pPr algn="ctr"/>
            <a:r>
              <a:rPr lang="en-SG">
                <a:solidFill>
                  <a:srgbClr val="FF5050"/>
                </a:solidFill>
                <a:latin typeface="Arial Narrow" panose="020B0606020202030204" pitchFamily="34" charset="0"/>
                <a:cs typeface="Arial" panose="020B0604020202020204" pitchFamily="34" charset="0"/>
              </a:rPr>
              <a:t>INNER SOUL VERSE </a:t>
            </a:r>
          </a:p>
          <a:p>
            <a:pPr algn="ctr"/>
            <a:r>
              <a:rPr lang="en-SG">
                <a:solidFill>
                  <a:srgbClr val="FF5050"/>
                </a:solidFill>
                <a:latin typeface="Arial Narrow" panose="020B0606020202030204" pitchFamily="34" charset="0"/>
                <a:cs typeface="Arial" panose="020B0604020202020204" pitchFamily="34" charset="0"/>
              </a:rPr>
              <a:t>PRESENTS</a:t>
            </a:r>
          </a:p>
        </p:txBody>
      </p:sp>
      <p:sp>
        <p:nvSpPr>
          <p:cNvPr id="78" name="Rectangle 77"/>
          <p:cNvSpPr/>
          <p:nvPr/>
        </p:nvSpPr>
        <p:spPr>
          <a:xfrm>
            <a:off x="10731539" y="11711347"/>
            <a:ext cx="2694969" cy="461665"/>
          </a:xfrm>
          <a:prstGeom prst="rect">
            <a:avLst/>
          </a:prstGeom>
        </p:spPr>
        <p:txBody>
          <a:bodyPr wrap="none">
            <a:spAutoFit/>
          </a:bodyPr>
          <a:lstStyle/>
          <a:p>
            <a:r>
              <a:rPr lang="en-SG" sz="1200">
                <a:solidFill>
                  <a:srgbClr val="426C92"/>
                </a:solidFill>
                <a:latin typeface="Arial" panose="020B0604020202020204" pitchFamily="34" charset="0"/>
                <a:cs typeface="Arial" panose="020B0604020202020204" pitchFamily="34" charset="0"/>
              </a:rPr>
              <a:t>Price includes:</a:t>
            </a:r>
          </a:p>
          <a:p>
            <a:pPr marL="171450" indent="-171450">
              <a:buFont typeface="Arial" panose="020B0604020202020204" pitchFamily="34" charset="0"/>
              <a:buChar char="•"/>
            </a:pPr>
            <a:r>
              <a:rPr lang="en-SG" sz="1200">
                <a:solidFill>
                  <a:srgbClr val="426C92"/>
                </a:solidFill>
                <a:latin typeface="Arial" panose="020B0604020202020204" pitchFamily="34" charset="0"/>
                <a:cs typeface="Arial" panose="020B0604020202020204" pitchFamily="34" charset="0"/>
              </a:rPr>
              <a:t>Facilitation and light refreshments</a:t>
            </a:r>
            <a:r>
              <a:rPr lang="en-SG" sz="1200" smtClean="0">
                <a:latin typeface="Arial" panose="020B0604020202020204" pitchFamily="34" charset="0"/>
                <a:cs typeface="Arial" panose="020B0604020202020204" pitchFamily="34" charset="0"/>
              </a:rPr>
              <a:t>.</a:t>
            </a:r>
          </a:p>
        </p:txBody>
      </p:sp>
      <p:sp>
        <p:nvSpPr>
          <p:cNvPr id="80" name="Rectangle 79"/>
          <p:cNvSpPr/>
          <p:nvPr/>
        </p:nvSpPr>
        <p:spPr>
          <a:xfrm>
            <a:off x="6140102" y="5920417"/>
            <a:ext cx="5043653" cy="553998"/>
          </a:xfrm>
          <a:prstGeom prst="rect">
            <a:avLst/>
          </a:prstGeom>
        </p:spPr>
        <p:txBody>
          <a:bodyPr wrap="square">
            <a:spAutoFit/>
          </a:bodyPr>
          <a:lstStyle/>
          <a:p>
            <a:pPr lvl="0" defTabSz="914400" eaLnBrk="0" fontAlgn="base" hangingPunct="0">
              <a:spcBef>
                <a:spcPct val="0"/>
              </a:spcBef>
              <a:spcAft>
                <a:spcPct val="0"/>
              </a:spcAft>
            </a:pPr>
            <a:r>
              <a:rPr lang="en-US" altLang="zh-CN" sz="3000">
                <a:solidFill>
                  <a:srgbClr val="FF5050"/>
                </a:solidFill>
                <a:latin typeface="Bauhaus 93" panose="04030905020B02020C02" pitchFamily="82" charset="0"/>
              </a:rPr>
              <a:t>...And love will find its way</a:t>
            </a:r>
          </a:p>
        </p:txBody>
      </p:sp>
      <p:sp>
        <p:nvSpPr>
          <p:cNvPr id="85" name="TextBox 84"/>
          <p:cNvSpPr txBox="1"/>
          <p:nvPr/>
        </p:nvSpPr>
        <p:spPr>
          <a:xfrm>
            <a:off x="3767714" y="4507494"/>
            <a:ext cx="1597396" cy="1200329"/>
          </a:xfrm>
          <a:prstGeom prst="rect">
            <a:avLst/>
          </a:prstGeom>
          <a:noFill/>
          <a:ln w="19050">
            <a:noFill/>
          </a:ln>
        </p:spPr>
        <p:txBody>
          <a:bodyPr wrap="square" rtlCol="0">
            <a:spAutoFit/>
          </a:bodyPr>
          <a:lstStyle/>
          <a:p>
            <a:pPr algn="ctr"/>
            <a:r>
              <a:rPr lang="en-SG" sz="3600" smtClean="0">
                <a:solidFill>
                  <a:srgbClr val="FF5050"/>
                </a:solidFill>
                <a:latin typeface="Bauhaus 93" panose="04030905020B02020C02" pitchFamily="82" charset="0"/>
                <a:cs typeface="Arial" panose="020B0604020202020204" pitchFamily="34" charset="0"/>
              </a:rPr>
              <a:t>THIS</a:t>
            </a:r>
          </a:p>
          <a:p>
            <a:pPr algn="ctr"/>
            <a:r>
              <a:rPr lang="en-SG" sz="3600" smtClean="0">
                <a:solidFill>
                  <a:srgbClr val="FF5050"/>
                </a:solidFill>
                <a:latin typeface="Bauhaus 93" panose="04030905020B02020C02" pitchFamily="82" charset="0"/>
                <a:cs typeface="Arial" panose="020B0604020202020204" pitchFamily="34" charset="0"/>
              </a:rPr>
              <a:t>SEPT</a:t>
            </a:r>
            <a:endParaRPr lang="en-SG" sz="3600">
              <a:solidFill>
                <a:srgbClr val="FF5050"/>
              </a:solidFill>
              <a:latin typeface="Bauhaus 93" panose="04030905020B02020C02" pitchFamily="82" charset="0"/>
              <a:cs typeface="Arial" panose="020B0604020202020204" pitchFamily="34" charset="0"/>
            </a:endParaRPr>
          </a:p>
        </p:txBody>
      </p:sp>
      <p:sp>
        <p:nvSpPr>
          <p:cNvPr id="86" name="Rounded Rectangle 85"/>
          <p:cNvSpPr/>
          <p:nvPr/>
        </p:nvSpPr>
        <p:spPr>
          <a:xfrm>
            <a:off x="3846412" y="4387658"/>
            <a:ext cx="1440000" cy="1440000"/>
          </a:xfrm>
          <a:prstGeom prst="roundRect">
            <a:avLst/>
          </a:prstGeom>
          <a:noFill/>
          <a:ln w="762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5050"/>
              </a:solidFill>
            </a:endParaRPr>
          </a:p>
        </p:txBody>
      </p:sp>
    </p:spTree>
    <p:extLst>
      <p:ext uri="{BB962C8B-B14F-4D97-AF65-F5344CB8AC3E}">
        <p14:creationId xmlns:p14="http://schemas.microsoft.com/office/powerpoint/2010/main" val="452713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35378" y="5561229"/>
            <a:ext cx="11338168" cy="4708981"/>
          </a:xfrm>
          <a:prstGeom prst="rect">
            <a:avLst/>
          </a:prstGeom>
          <a:noFill/>
        </p:spPr>
        <p:txBody>
          <a:bodyPr wrap="none" rtlCol="0">
            <a:spAutoFit/>
          </a:bodyPr>
          <a:lstStyle/>
          <a:p>
            <a:r>
              <a:rPr lang="en-SG" sz="30000" smtClean="0">
                <a:solidFill>
                  <a:srgbClr val="FF0000"/>
                </a:solidFill>
              </a:rPr>
              <a:t>VEGAN</a:t>
            </a:r>
            <a:endParaRPr lang="en-SG" sz="30000">
              <a:solidFill>
                <a:srgbClr val="FF0000"/>
              </a:solidFill>
            </a:endParaRPr>
          </a:p>
        </p:txBody>
      </p:sp>
    </p:spTree>
    <p:extLst>
      <p:ext uri="{BB962C8B-B14F-4D97-AF65-F5344CB8AC3E}">
        <p14:creationId xmlns:p14="http://schemas.microsoft.com/office/powerpoint/2010/main" val="267959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3596474" y="2934998"/>
            <a:ext cx="18000000" cy="9000000"/>
          </a:xfrm>
          <a:prstGeom prst="rect">
            <a:avLst/>
          </a:prstGeom>
          <a:solidFill>
            <a:srgbClr val="C0D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TextBox 44"/>
          <p:cNvSpPr txBox="1"/>
          <p:nvPr/>
        </p:nvSpPr>
        <p:spPr>
          <a:xfrm>
            <a:off x="8655672" y="8044367"/>
            <a:ext cx="3176265" cy="1200329"/>
          </a:xfrm>
          <a:prstGeom prst="rect">
            <a:avLst/>
          </a:prstGeom>
          <a:noFill/>
          <a:ln w="19050">
            <a:noFill/>
          </a:ln>
        </p:spPr>
        <p:txBody>
          <a:bodyPr wrap="square" rtlCol="0">
            <a:spAutoFit/>
          </a:bodyPr>
          <a:lstStyle/>
          <a:p>
            <a:r>
              <a:rPr lang="en-SG" sz="2400">
                <a:solidFill>
                  <a:srgbClr val="0070C0"/>
                </a:solidFill>
                <a:latin typeface="Arial Black" panose="020B0A04020102020204" pitchFamily="34" charset="0"/>
                <a:cs typeface="Arial" panose="020B0604020202020204" pitchFamily="34" charset="0"/>
              </a:rPr>
              <a:t>Ages: </a:t>
            </a:r>
          </a:p>
          <a:p>
            <a:r>
              <a:rPr lang="en-SG" sz="2400">
                <a:solidFill>
                  <a:srgbClr val="AA1803"/>
                </a:solidFill>
                <a:latin typeface="Arial" panose="020B0604020202020204" pitchFamily="34" charset="0"/>
                <a:cs typeface="Arial" panose="020B0604020202020204" pitchFamily="34" charset="0"/>
              </a:rPr>
              <a:t>Ladies: </a:t>
            </a:r>
            <a:r>
              <a:rPr lang="en-SG" sz="2400" smtClean="0">
                <a:solidFill>
                  <a:srgbClr val="AA1803"/>
                </a:solidFill>
                <a:latin typeface="Arial" panose="020B0604020202020204" pitchFamily="34" charset="0"/>
                <a:cs typeface="Arial" panose="020B0604020202020204" pitchFamily="34" charset="0"/>
              </a:rPr>
              <a:t>25-40</a:t>
            </a:r>
          </a:p>
          <a:p>
            <a:r>
              <a:rPr lang="en-SG" sz="2400" smtClean="0">
                <a:solidFill>
                  <a:srgbClr val="AA1803"/>
                </a:solidFill>
                <a:latin typeface="Arial" panose="020B0604020202020204" pitchFamily="34" charset="0"/>
                <a:cs typeface="Arial" panose="020B0604020202020204" pitchFamily="34" charset="0"/>
              </a:rPr>
              <a:t>Gentlemen</a:t>
            </a:r>
            <a:r>
              <a:rPr lang="en-SG" sz="2400">
                <a:solidFill>
                  <a:srgbClr val="AA1803"/>
                </a:solidFill>
                <a:latin typeface="Arial" panose="020B0604020202020204" pitchFamily="34" charset="0"/>
                <a:cs typeface="Arial" panose="020B0604020202020204" pitchFamily="34" charset="0"/>
              </a:rPr>
              <a:t>: </a:t>
            </a:r>
            <a:r>
              <a:rPr lang="en-SG" sz="2400" smtClean="0">
                <a:solidFill>
                  <a:srgbClr val="AA1803"/>
                </a:solidFill>
                <a:latin typeface="Arial" panose="020B0604020202020204" pitchFamily="34" charset="0"/>
                <a:cs typeface="Arial" panose="020B0604020202020204" pitchFamily="34" charset="0"/>
              </a:rPr>
              <a:t>30-45</a:t>
            </a:r>
            <a:endParaRPr lang="en-SG" sz="2400">
              <a:solidFill>
                <a:srgbClr val="AA1803"/>
              </a:solidFill>
              <a:latin typeface="Arial" panose="020B0604020202020204" pitchFamily="34" charset="0"/>
              <a:cs typeface="Arial" panose="020B0604020202020204" pitchFamily="34" charset="0"/>
            </a:endParaRPr>
          </a:p>
        </p:txBody>
      </p:sp>
      <p:sp>
        <p:nvSpPr>
          <p:cNvPr id="47" name="TextBox 46"/>
          <p:cNvSpPr txBox="1"/>
          <p:nvPr/>
        </p:nvSpPr>
        <p:spPr>
          <a:xfrm>
            <a:off x="11404235" y="8044367"/>
            <a:ext cx="1982952" cy="1938992"/>
          </a:xfrm>
          <a:prstGeom prst="rect">
            <a:avLst/>
          </a:prstGeom>
          <a:noFill/>
          <a:ln w="19050">
            <a:noFill/>
          </a:ln>
        </p:spPr>
        <p:txBody>
          <a:bodyPr wrap="square" rtlCol="0">
            <a:spAutoFit/>
          </a:bodyPr>
          <a:lstStyle/>
          <a:p>
            <a:r>
              <a:rPr lang="en-SG" sz="2400">
                <a:solidFill>
                  <a:srgbClr val="0070C0"/>
                </a:solidFill>
                <a:latin typeface="Arial Black" panose="020B0A04020102020204" pitchFamily="34" charset="0"/>
                <a:cs typeface="Arial" panose="020B0604020202020204" pitchFamily="34" charset="0"/>
              </a:rPr>
              <a:t>Where: </a:t>
            </a:r>
          </a:p>
          <a:p>
            <a:r>
              <a:rPr lang="en-SG" sz="2400">
                <a:solidFill>
                  <a:srgbClr val="AA1803"/>
                </a:solidFill>
                <a:latin typeface="Arial" panose="020B0604020202020204" pitchFamily="34" charset="0"/>
                <a:cs typeface="Arial" panose="020B0604020202020204" pitchFamily="34" charset="0"/>
              </a:rPr>
              <a:t>Yorimichi Yakitori Izakaya </a:t>
            </a:r>
          </a:p>
          <a:p>
            <a:r>
              <a:rPr lang="en-SG" sz="2400">
                <a:solidFill>
                  <a:srgbClr val="AA1803"/>
                </a:solidFill>
                <a:latin typeface="Arial" panose="020B0604020202020204" pitchFamily="34" charset="0"/>
                <a:cs typeface="Arial" panose="020B0604020202020204" pitchFamily="34" charset="0"/>
              </a:rPr>
              <a:t>@Beach Rd</a:t>
            </a:r>
          </a:p>
        </p:txBody>
      </p:sp>
      <p:sp>
        <p:nvSpPr>
          <p:cNvPr id="48" name="TextBox 47"/>
          <p:cNvSpPr txBox="1"/>
          <p:nvPr/>
        </p:nvSpPr>
        <p:spPr>
          <a:xfrm>
            <a:off x="5589725" y="4109729"/>
            <a:ext cx="10089628" cy="1015663"/>
          </a:xfrm>
          <a:prstGeom prst="rect">
            <a:avLst/>
          </a:prstGeom>
          <a:noFill/>
        </p:spPr>
        <p:txBody>
          <a:bodyPr wrap="square" rtlCol="0">
            <a:spAutoFit/>
          </a:bodyPr>
          <a:lstStyle/>
          <a:p>
            <a:pPr algn="ctr"/>
            <a:r>
              <a:rPr lang="en-SG" sz="6000" smtClean="0">
                <a:solidFill>
                  <a:schemeClr val="accent6">
                    <a:lumMod val="50000"/>
                  </a:schemeClr>
                </a:solidFill>
                <a:latin typeface="Bauhaus 93" panose="04030905020B02020C02" pitchFamily="82" charset="0"/>
              </a:rPr>
              <a:t>GREEN HEARTS</a:t>
            </a:r>
            <a:endParaRPr lang="en-SG" sz="6000">
              <a:solidFill>
                <a:schemeClr val="accent6">
                  <a:lumMod val="50000"/>
                </a:schemeClr>
              </a:solidFill>
              <a:latin typeface="Bauhaus 93" panose="04030905020B02020C02" pitchFamily="82" charset="0"/>
            </a:endParaRPr>
          </a:p>
        </p:txBody>
      </p:sp>
      <p:sp>
        <p:nvSpPr>
          <p:cNvPr id="49" name="TextBox 48"/>
          <p:cNvSpPr txBox="1"/>
          <p:nvPr/>
        </p:nvSpPr>
        <p:spPr>
          <a:xfrm>
            <a:off x="7954863" y="3538723"/>
            <a:ext cx="2112887" cy="646331"/>
          </a:xfrm>
          <a:prstGeom prst="rect">
            <a:avLst/>
          </a:prstGeom>
          <a:noFill/>
          <a:ln>
            <a:noFill/>
          </a:ln>
        </p:spPr>
        <p:txBody>
          <a:bodyPr wrap="square" rtlCol="0">
            <a:spAutoFit/>
          </a:bodyPr>
          <a:lstStyle/>
          <a:p>
            <a:pPr algn="ctr"/>
            <a:r>
              <a:rPr lang="en-SG" b="1" smtClean="0">
                <a:solidFill>
                  <a:srgbClr val="85AA73"/>
                </a:solidFill>
                <a:latin typeface="Arial Narrow" panose="020B0606020202030204" pitchFamily="34" charset="0"/>
                <a:cs typeface="Arial" panose="020B0604020202020204" pitchFamily="34" charset="0"/>
              </a:rPr>
              <a:t>INNER SOUL VERSE </a:t>
            </a:r>
          </a:p>
          <a:p>
            <a:pPr algn="ctr"/>
            <a:r>
              <a:rPr lang="en-SG" b="1" smtClean="0">
                <a:solidFill>
                  <a:srgbClr val="85AA73"/>
                </a:solidFill>
                <a:latin typeface="Arial Narrow" panose="020B0606020202030204" pitchFamily="34" charset="0"/>
                <a:cs typeface="Arial" panose="020B0604020202020204" pitchFamily="34" charset="0"/>
              </a:rPr>
              <a:t>PRESENTS</a:t>
            </a:r>
            <a:endParaRPr lang="en-SG" b="1">
              <a:solidFill>
                <a:srgbClr val="85AA73"/>
              </a:solidFill>
              <a:latin typeface="Arial Narrow" panose="020B0606020202030204" pitchFamily="34" charset="0"/>
              <a:cs typeface="Arial" panose="020B0604020202020204" pitchFamily="34" charset="0"/>
            </a:endParaRPr>
          </a:p>
        </p:txBody>
      </p:sp>
      <p:sp>
        <p:nvSpPr>
          <p:cNvPr id="50" name="Rectangle 49"/>
          <p:cNvSpPr/>
          <p:nvPr/>
        </p:nvSpPr>
        <p:spPr>
          <a:xfrm>
            <a:off x="8792235" y="10038045"/>
            <a:ext cx="2335896" cy="646331"/>
          </a:xfrm>
          <a:prstGeom prst="rect">
            <a:avLst/>
          </a:prstGeom>
        </p:spPr>
        <p:txBody>
          <a:bodyPr wrap="none">
            <a:spAutoFit/>
          </a:bodyPr>
          <a:lstStyle/>
          <a:p>
            <a:r>
              <a:rPr lang="en-SG" sz="1200">
                <a:solidFill>
                  <a:srgbClr val="0070C0"/>
                </a:solidFill>
                <a:latin typeface="Arial" panose="020B0604020202020204" pitchFamily="34" charset="0"/>
                <a:cs typeface="Arial" panose="020B0604020202020204" pitchFamily="34" charset="0"/>
              </a:rPr>
              <a:t>Price includes:</a:t>
            </a:r>
          </a:p>
          <a:p>
            <a:pPr marL="171450" indent="-171450">
              <a:buFont typeface="Arial" panose="020B0604020202020204" pitchFamily="34" charset="0"/>
              <a:buChar char="•"/>
            </a:pPr>
            <a:r>
              <a:rPr lang="en-SG" sz="1200" smtClean="0">
                <a:solidFill>
                  <a:srgbClr val="0070C0"/>
                </a:solidFill>
                <a:latin typeface="Arial" panose="020B0604020202020204" pitchFamily="34" charset="0"/>
                <a:cs typeface="Arial" panose="020B0604020202020204" pitchFamily="34" charset="0"/>
              </a:rPr>
              <a:t>Facilitation</a:t>
            </a:r>
          </a:p>
          <a:p>
            <a:pPr marL="171450" indent="-171450">
              <a:buFont typeface="Arial" panose="020B0604020202020204" pitchFamily="34" charset="0"/>
              <a:buChar char="•"/>
            </a:pPr>
            <a:r>
              <a:rPr lang="en-SG" sz="1200" smtClean="0">
                <a:solidFill>
                  <a:srgbClr val="0070C0"/>
                </a:solidFill>
                <a:latin typeface="Arial" panose="020B0604020202020204" pitchFamily="34" charset="0"/>
                <a:cs typeface="Arial" panose="020B0604020202020204" pitchFamily="34" charset="0"/>
              </a:rPr>
              <a:t>Platter of plant-based cuisine</a:t>
            </a:r>
          </a:p>
        </p:txBody>
      </p:sp>
      <p:sp>
        <p:nvSpPr>
          <p:cNvPr id="51" name="Rectangle 50"/>
          <p:cNvSpPr/>
          <p:nvPr/>
        </p:nvSpPr>
        <p:spPr>
          <a:xfrm>
            <a:off x="8766392" y="5037435"/>
            <a:ext cx="7401511" cy="1938992"/>
          </a:xfrm>
          <a:prstGeom prst="rect">
            <a:avLst/>
          </a:prstGeom>
        </p:spPr>
        <p:txBody>
          <a:bodyPr wrap="square">
            <a:spAutoFit/>
          </a:bodyPr>
          <a:lstStyle/>
          <a:p>
            <a:pPr lvl="0" defTabSz="914400" eaLnBrk="0" fontAlgn="base" hangingPunct="0">
              <a:spcBef>
                <a:spcPct val="0"/>
              </a:spcBef>
              <a:spcAft>
                <a:spcPct val="0"/>
              </a:spcAft>
            </a:pPr>
            <a:r>
              <a:rPr lang="en-US" altLang="zh-CN" sz="3000">
                <a:solidFill>
                  <a:schemeClr val="accent6">
                    <a:lumMod val="75000"/>
                  </a:schemeClr>
                </a:solidFill>
                <a:latin typeface="Bahnschrift Light Condensed" panose="020B0502040204020203" pitchFamily="34" charset="0"/>
              </a:rPr>
              <a:t>Find that </a:t>
            </a:r>
            <a:r>
              <a:rPr lang="en-US" altLang="zh-CN" sz="3000" smtClean="0">
                <a:solidFill>
                  <a:schemeClr val="accent6">
                    <a:lumMod val="75000"/>
                  </a:schemeClr>
                </a:solidFill>
                <a:latin typeface="Bahnschrift Light Condensed" panose="020B0502040204020203" pitchFamily="34" charset="0"/>
              </a:rPr>
              <a:t>herbivore </a:t>
            </a:r>
            <a:r>
              <a:rPr lang="en-US" altLang="zh-CN" sz="3000">
                <a:solidFill>
                  <a:schemeClr val="accent6">
                    <a:lumMod val="75000"/>
                  </a:schemeClr>
                </a:solidFill>
                <a:latin typeface="Bahnschrift Light Condensed" panose="020B0502040204020203" pitchFamily="34" charset="0"/>
              </a:rPr>
              <a:t>who </a:t>
            </a:r>
            <a:r>
              <a:rPr lang="en-US" altLang="zh-CN" sz="3000" smtClean="0">
                <a:solidFill>
                  <a:schemeClr val="accent6">
                    <a:lumMod val="75000"/>
                  </a:schemeClr>
                </a:solidFill>
                <a:latin typeface="Bahnschrift Light Condensed" panose="020B0502040204020203" pitchFamily="34" charset="0"/>
              </a:rPr>
              <a:t>shares </a:t>
            </a:r>
            <a:r>
              <a:rPr lang="en-US" altLang="zh-CN" sz="3000">
                <a:solidFill>
                  <a:schemeClr val="accent6">
                    <a:lumMod val="75000"/>
                  </a:schemeClr>
                </a:solidFill>
                <a:latin typeface="Bahnschrift Light Condensed" panose="020B0502040204020203" pitchFamily="34" charset="0"/>
              </a:rPr>
              <a:t>your values and love for </a:t>
            </a:r>
            <a:r>
              <a:rPr lang="en-US" altLang="zh-CN" sz="3000" smtClean="0">
                <a:solidFill>
                  <a:schemeClr val="accent6">
                    <a:lumMod val="75000"/>
                  </a:schemeClr>
                </a:solidFill>
                <a:latin typeface="Bahnschrift Light Condensed" panose="020B0502040204020203" pitchFamily="34" charset="0"/>
              </a:rPr>
              <a:t>all </a:t>
            </a:r>
            <a:r>
              <a:rPr lang="en-US" altLang="zh-CN" sz="3000">
                <a:solidFill>
                  <a:schemeClr val="accent6">
                    <a:lumMod val="75000"/>
                  </a:schemeClr>
                </a:solidFill>
                <a:latin typeface="Bahnschrift Light Condensed" panose="020B0502040204020203" pitchFamily="34" charset="0"/>
              </a:rPr>
              <a:t>things plant-based. Elevate your romance with the power of plant-powered </a:t>
            </a:r>
            <a:r>
              <a:rPr lang="en-US" altLang="zh-CN" sz="3000" smtClean="0">
                <a:solidFill>
                  <a:schemeClr val="accent6">
                    <a:lumMod val="75000"/>
                  </a:schemeClr>
                </a:solidFill>
                <a:latin typeface="Bahnschrift Light Condensed" panose="020B0502040204020203" pitchFamily="34" charset="0"/>
              </a:rPr>
              <a:t>connections while savouring guilt-free vegan cuisine </a:t>
            </a:r>
            <a:endParaRPr lang="en-US" altLang="zh-CN" sz="3000">
              <a:solidFill>
                <a:schemeClr val="accent6">
                  <a:lumMod val="75000"/>
                </a:schemeClr>
              </a:solidFill>
              <a:latin typeface="Bahnschrift Light Condensed" panose="020B0502040204020203" pitchFamily="34" charset="0"/>
            </a:endParaRPr>
          </a:p>
        </p:txBody>
      </p:sp>
      <p:pic>
        <p:nvPicPr>
          <p:cNvPr id="528" name="Picture 527"/>
          <p:cNvPicPr>
            <a:picLocks noChangeAspect="1"/>
          </p:cNvPicPr>
          <p:nvPr/>
        </p:nvPicPr>
        <p:blipFill rotWithShape="1">
          <a:blip r:embed="rId2">
            <a:extLst>
              <a:ext uri="{28A0092B-C50C-407E-A947-70E740481C1C}">
                <a14:useLocalDpi xmlns:a14="http://schemas.microsoft.com/office/drawing/2010/main" val="0"/>
              </a:ext>
            </a:extLst>
          </a:blip>
          <a:srcRect l="19396"/>
          <a:stretch/>
        </p:blipFill>
        <p:spPr>
          <a:xfrm rot="10800000">
            <a:off x="3618022" y="2934997"/>
            <a:ext cx="5374235" cy="8924925"/>
          </a:xfrm>
          <a:prstGeom prst="rect">
            <a:avLst/>
          </a:prstGeom>
        </p:spPr>
      </p:pic>
      <p:sp>
        <p:nvSpPr>
          <p:cNvPr id="531" name="TextBox 530"/>
          <p:cNvSpPr txBox="1"/>
          <p:nvPr/>
        </p:nvSpPr>
        <p:spPr>
          <a:xfrm>
            <a:off x="19058154" y="3717271"/>
            <a:ext cx="1597396" cy="1200329"/>
          </a:xfrm>
          <a:prstGeom prst="rect">
            <a:avLst/>
          </a:prstGeom>
          <a:noFill/>
          <a:ln w="19050">
            <a:noFill/>
          </a:ln>
        </p:spPr>
        <p:txBody>
          <a:bodyPr wrap="square" rtlCol="0">
            <a:spAutoFit/>
          </a:bodyPr>
          <a:lstStyle/>
          <a:p>
            <a:pPr algn="ctr"/>
            <a:r>
              <a:rPr lang="en-SG" sz="3600" smtClean="0">
                <a:solidFill>
                  <a:srgbClr val="0070C0"/>
                </a:solidFill>
                <a:latin typeface="Bauhaus 93" panose="04030905020B02020C02" pitchFamily="82" charset="0"/>
                <a:cs typeface="Arial" panose="020B0604020202020204" pitchFamily="34" charset="0"/>
              </a:rPr>
              <a:t>THIS</a:t>
            </a:r>
          </a:p>
          <a:p>
            <a:pPr algn="ctr"/>
            <a:r>
              <a:rPr lang="en-SG" sz="3600" smtClean="0">
                <a:solidFill>
                  <a:srgbClr val="0070C0"/>
                </a:solidFill>
                <a:latin typeface="Bauhaus 93" panose="04030905020B02020C02" pitchFamily="82" charset="0"/>
                <a:cs typeface="Arial" panose="020B0604020202020204" pitchFamily="34" charset="0"/>
              </a:rPr>
              <a:t>SEPT</a:t>
            </a:r>
            <a:endParaRPr lang="en-SG" sz="3600">
              <a:solidFill>
                <a:srgbClr val="0070C0"/>
              </a:solidFill>
              <a:latin typeface="Bauhaus 93" panose="04030905020B02020C02" pitchFamily="82" charset="0"/>
              <a:cs typeface="Arial" panose="020B0604020202020204" pitchFamily="34" charset="0"/>
            </a:endParaRPr>
          </a:p>
        </p:txBody>
      </p:sp>
      <p:sp>
        <p:nvSpPr>
          <p:cNvPr id="532" name="Rounded Rectangle 531"/>
          <p:cNvSpPr/>
          <p:nvPr/>
        </p:nvSpPr>
        <p:spPr>
          <a:xfrm>
            <a:off x="19136852" y="3597435"/>
            <a:ext cx="1440000" cy="1440000"/>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pic>
        <p:nvPicPr>
          <p:cNvPr id="540" name="Picture 5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0161" y="6542607"/>
            <a:ext cx="8191340" cy="5277386"/>
          </a:xfrm>
          <a:prstGeom prst="rect">
            <a:avLst/>
          </a:prstGeom>
          <a:effectLst>
            <a:outerShdw blurRad="50800" dist="50800" dir="5400000" algn="ctr" rotWithShape="0">
              <a:schemeClr val="tx1">
                <a:alpha val="50000"/>
              </a:schemeClr>
            </a:outerShdw>
          </a:effectLst>
        </p:spPr>
      </p:pic>
      <p:sp>
        <p:nvSpPr>
          <p:cNvPr id="46" name="TextBox 45"/>
          <p:cNvSpPr txBox="1"/>
          <p:nvPr/>
        </p:nvSpPr>
        <p:spPr>
          <a:xfrm>
            <a:off x="13387186" y="8044367"/>
            <a:ext cx="2525913" cy="1200329"/>
          </a:xfrm>
          <a:prstGeom prst="rect">
            <a:avLst/>
          </a:prstGeom>
          <a:noFill/>
          <a:ln w="19050">
            <a:noFill/>
          </a:ln>
        </p:spPr>
        <p:txBody>
          <a:bodyPr wrap="square" rtlCol="0">
            <a:spAutoFit/>
          </a:bodyPr>
          <a:lstStyle/>
          <a:p>
            <a:r>
              <a:rPr lang="en-SG" sz="2400">
                <a:solidFill>
                  <a:srgbClr val="0070C0"/>
                </a:solidFill>
                <a:latin typeface="Arial Black" panose="020B0A04020102020204" pitchFamily="34" charset="0"/>
                <a:cs typeface="Arial" panose="020B0604020202020204" pitchFamily="34" charset="0"/>
              </a:rPr>
              <a:t>When: </a:t>
            </a:r>
          </a:p>
          <a:p>
            <a:r>
              <a:rPr lang="en-SG" sz="2400">
                <a:solidFill>
                  <a:srgbClr val="AA1803"/>
                </a:solidFill>
                <a:latin typeface="Arial" panose="020B0604020202020204" pitchFamily="34" charset="0"/>
                <a:cs typeface="Arial" panose="020B0604020202020204" pitchFamily="34" charset="0"/>
              </a:rPr>
              <a:t>Comng This </a:t>
            </a:r>
            <a:r>
              <a:rPr lang="en-SG" sz="2400" smtClean="0">
                <a:solidFill>
                  <a:srgbClr val="AA1803"/>
                </a:solidFill>
                <a:latin typeface="Arial" panose="020B0604020202020204" pitchFamily="34" charset="0"/>
                <a:cs typeface="Arial" panose="020B0604020202020204" pitchFamily="34" charset="0"/>
              </a:rPr>
              <a:t>Sept</a:t>
            </a:r>
            <a:endParaRPr lang="en-SG" sz="2400">
              <a:solidFill>
                <a:srgbClr val="AA1803"/>
              </a:solidFill>
              <a:latin typeface="Arial" panose="020B0604020202020204" pitchFamily="34" charset="0"/>
              <a:cs typeface="Arial" panose="020B0604020202020204" pitchFamily="34" charset="0"/>
            </a:endParaRPr>
          </a:p>
        </p:txBody>
      </p:sp>
      <p:pic>
        <p:nvPicPr>
          <p:cNvPr id="537" name="Picture 536"/>
          <p:cNvPicPr>
            <a:picLocks noChangeAspect="1"/>
          </p:cNvPicPr>
          <p:nvPr/>
        </p:nvPicPr>
        <p:blipFill rotWithShape="1">
          <a:blip r:embed="rId4">
            <a:extLst>
              <a:ext uri="{28A0092B-C50C-407E-A947-70E740481C1C}">
                <a14:useLocalDpi xmlns:a14="http://schemas.microsoft.com/office/drawing/2010/main" val="0"/>
              </a:ext>
            </a:extLst>
          </a:blip>
          <a:srcRect l="14803" t="9259" b="18000"/>
          <a:stretch/>
        </p:blipFill>
        <p:spPr>
          <a:xfrm>
            <a:off x="13163550" y="3124200"/>
            <a:ext cx="2365080" cy="2019300"/>
          </a:xfrm>
          <a:prstGeom prst="rect">
            <a:avLst/>
          </a:prstGeom>
        </p:spPr>
      </p:pic>
    </p:spTree>
    <p:extLst>
      <p:ext uri="{BB962C8B-B14F-4D97-AF65-F5344CB8AC3E}">
        <p14:creationId xmlns:p14="http://schemas.microsoft.com/office/powerpoint/2010/main" val="3328232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p:cNvSpPr txBox="1"/>
          <p:nvPr/>
        </p:nvSpPr>
        <p:spPr>
          <a:xfrm>
            <a:off x="13849506" y="741748"/>
            <a:ext cx="3201582" cy="923330"/>
          </a:xfrm>
          <a:prstGeom prst="rect">
            <a:avLst/>
          </a:prstGeom>
          <a:noFill/>
        </p:spPr>
        <p:txBody>
          <a:bodyPr wrap="none" rtlCol="0">
            <a:spAutoFit/>
          </a:bodyPr>
          <a:lstStyle/>
          <a:p>
            <a:r>
              <a:rPr lang="en-SG" sz="5400" smtClean="0">
                <a:solidFill>
                  <a:schemeClr val="bg1"/>
                </a:solidFill>
              </a:rPr>
              <a:t>Event Item</a:t>
            </a:r>
            <a:endParaRPr lang="en-SG" sz="5400">
              <a:solidFill>
                <a:schemeClr val="bg1"/>
              </a:solidFill>
            </a:endParaRPr>
          </a:p>
        </p:txBody>
      </p:sp>
      <p:graphicFrame>
        <p:nvGraphicFramePr>
          <p:cNvPr id="19" name="Table 18"/>
          <p:cNvGraphicFramePr>
            <a:graphicFrameLocks noGrp="1"/>
          </p:cNvGraphicFramePr>
          <p:nvPr>
            <p:extLst>
              <p:ext uri="{D42A27DB-BD31-4B8C-83A1-F6EECF244321}">
                <p14:modId xmlns:p14="http://schemas.microsoft.com/office/powerpoint/2010/main" val="3718205525"/>
              </p:ext>
            </p:extLst>
          </p:nvPr>
        </p:nvGraphicFramePr>
        <p:xfrm>
          <a:off x="13849507" y="1857719"/>
          <a:ext cx="8629493" cy="13078608"/>
        </p:xfrm>
        <a:graphic>
          <a:graphicData uri="http://schemas.openxmlformats.org/drawingml/2006/table">
            <a:tbl>
              <a:tblPr firstRow="1" bandRow="1">
                <a:tableStyleId>{5C22544A-7EE6-4342-B048-85BDC9FD1C3A}</a:tableStyleId>
              </a:tblPr>
              <a:tblGrid>
                <a:gridCol w="3055742">
                  <a:extLst>
                    <a:ext uri="{9D8B030D-6E8A-4147-A177-3AD203B41FA5}">
                      <a16:colId xmlns:a16="http://schemas.microsoft.com/office/drawing/2014/main" val="3129582418"/>
                    </a:ext>
                  </a:extLst>
                </a:gridCol>
                <a:gridCol w="1516101">
                  <a:extLst>
                    <a:ext uri="{9D8B030D-6E8A-4147-A177-3AD203B41FA5}">
                      <a16:colId xmlns:a16="http://schemas.microsoft.com/office/drawing/2014/main" val="3606472518"/>
                    </a:ext>
                  </a:extLst>
                </a:gridCol>
                <a:gridCol w="4057650">
                  <a:extLst>
                    <a:ext uri="{9D8B030D-6E8A-4147-A177-3AD203B41FA5}">
                      <a16:colId xmlns:a16="http://schemas.microsoft.com/office/drawing/2014/main" val="2095574221"/>
                    </a:ext>
                  </a:extLst>
                </a:gridCol>
              </a:tblGrid>
              <a:tr h="543093">
                <a:tc>
                  <a:txBody>
                    <a:bodyPr/>
                    <a:lstStyle/>
                    <a:p>
                      <a:r>
                        <a:rPr lang="en-SG" sz="2400" dirty="0" smtClean="0">
                          <a:solidFill>
                            <a:schemeClr val="bg1"/>
                          </a:solidFill>
                        </a:rPr>
                        <a:t>ENTRANCE</a:t>
                      </a:r>
                      <a:r>
                        <a:rPr lang="en-SG" sz="2400" baseline="0" dirty="0" smtClean="0">
                          <a:solidFill>
                            <a:schemeClr val="bg1"/>
                          </a:solidFill>
                        </a:rPr>
                        <a:t> SETUP</a:t>
                      </a:r>
                      <a:endParaRPr lang="en-SG" sz="2400" dirty="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a:solidFill>
                            <a:schemeClr val="bg1"/>
                          </a:solidFill>
                        </a:rPr>
                        <a:t>Qty</a:t>
                      </a: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9654158"/>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Storage</a:t>
                      </a:r>
                      <a:r>
                        <a:rPr lang="en-SG" sz="2400" kern="1200" baseline="0" smtClean="0">
                          <a:solidFill>
                            <a:schemeClr val="bg1"/>
                          </a:solidFill>
                          <a:latin typeface="+mn-lt"/>
                          <a:ea typeface="+mn-ea"/>
                          <a:cs typeface="+mn-cs"/>
                        </a:rPr>
                        <a:t> Bag</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49557493"/>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Curtain</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9</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060019685"/>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Pipe works</a:t>
                      </a:r>
                    </a:p>
                    <a:p>
                      <a:pPr marL="0" algn="l" defTabSz="2400117" rtl="0" eaLnBrk="1" latinLnBrk="0" hangingPunct="1"/>
                      <a:r>
                        <a:rPr lang="en-SG" sz="2400" kern="1200" smtClean="0">
                          <a:solidFill>
                            <a:schemeClr val="bg1"/>
                          </a:solidFill>
                          <a:latin typeface="+mn-lt"/>
                          <a:ea typeface="+mn-ea"/>
                          <a:cs typeface="+mn-cs"/>
                        </a:rPr>
                        <a:t>(25mm JIS K6741)</a:t>
                      </a:r>
                    </a:p>
                    <a:p>
                      <a:pPr marL="0" algn="l" defTabSz="2400117" rtl="0" eaLnBrk="1" latinLnBrk="0" hangingPunct="1"/>
                      <a:r>
                        <a:rPr lang="en-SG" sz="2400" kern="1200" smtClean="0">
                          <a:solidFill>
                            <a:schemeClr val="bg1"/>
                          </a:solidFill>
                          <a:latin typeface="+mn-lt"/>
                          <a:ea typeface="+mn-ea"/>
                          <a:cs typeface="+mn-cs"/>
                        </a:rPr>
                        <a:t>ID:</a:t>
                      </a:r>
                      <a:r>
                        <a:rPr lang="en-SG" sz="2400" kern="1200" baseline="0" smtClean="0">
                          <a:solidFill>
                            <a:schemeClr val="bg1"/>
                          </a:solidFill>
                          <a:latin typeface="+mn-lt"/>
                          <a:ea typeface="+mn-ea"/>
                          <a:cs typeface="+mn-cs"/>
                        </a:rPr>
                        <a:t> </a:t>
                      </a:r>
                      <a:r>
                        <a:rPr lang="en-SG" sz="2400" kern="1200" smtClean="0">
                          <a:solidFill>
                            <a:schemeClr val="bg1"/>
                          </a:solidFill>
                          <a:latin typeface="+mn-lt"/>
                          <a:ea typeface="+mn-ea"/>
                          <a:cs typeface="+mn-cs"/>
                        </a:rPr>
                        <a:t>32mm</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21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652388804"/>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Safety pins and clips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437037124"/>
                  </a:ext>
                </a:extLst>
              </a:tr>
              <a:tr h="543093">
                <a:tc>
                  <a:txBody>
                    <a:bodyPr/>
                    <a:lstStyle/>
                    <a:p>
                      <a:r>
                        <a:rPr lang="en-SG" sz="2400" b="1" smtClean="0">
                          <a:solidFill>
                            <a:schemeClr val="bg1"/>
                          </a:solidFill>
                        </a:rPr>
                        <a:t>ELECTRONICS</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575503972"/>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Phone (SIM card)</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marR="0" indent="-342900" algn="l" defTabSz="24001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2400" kern="1200" dirty="0" smtClean="0">
                          <a:solidFill>
                            <a:schemeClr val="bg1"/>
                          </a:solidFill>
                          <a:latin typeface="+mn-lt"/>
                          <a:ea typeface="+mn-ea"/>
                          <a:cs typeface="+mn-cs"/>
                        </a:rPr>
                        <a:t>Check Battery.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68902738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Music</a:t>
                      </a:r>
                      <a:r>
                        <a:rPr lang="en-SG" sz="2400" kern="1200" baseline="0" dirty="0" smtClean="0">
                          <a:solidFill>
                            <a:schemeClr val="bg1"/>
                          </a:solidFill>
                          <a:latin typeface="+mn-lt"/>
                          <a:ea typeface="+mn-ea"/>
                          <a:cs typeface="+mn-cs"/>
                        </a:rPr>
                        <a:t> phone</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Check Battery.</a:t>
                      </a:r>
                    </a:p>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intro</a:t>
                      </a:r>
                      <a:r>
                        <a:rPr lang="en-SG" sz="2400" kern="1200" baseline="0" dirty="0" smtClean="0">
                          <a:solidFill>
                            <a:schemeClr val="bg1"/>
                          </a:solidFill>
                          <a:latin typeface="+mn-lt"/>
                          <a:ea typeface="+mn-ea"/>
                          <a:cs typeface="+mn-cs"/>
                        </a:rPr>
                        <a: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event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post event music</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55319715"/>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baseline="0" dirty="0" smtClean="0">
                          <a:solidFill>
                            <a:schemeClr val="bg1"/>
                          </a:solidFill>
                          <a:latin typeface="+mn-lt"/>
                          <a:ea typeface="+mn-ea"/>
                          <a:cs typeface="+mn-cs"/>
                        </a:rPr>
                        <a:t> </a:t>
                      </a:r>
                      <a:r>
                        <a:rPr lang="en-SG" sz="2400" kern="1200" dirty="0" smtClean="0">
                          <a:solidFill>
                            <a:schemeClr val="bg1"/>
                          </a:solidFill>
                          <a:latin typeface="+mn-lt"/>
                          <a:ea typeface="+mn-ea"/>
                          <a:cs typeface="+mn-cs"/>
                        </a:rPr>
                        <a:t>Phone</a:t>
                      </a:r>
                    </a:p>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rowSpan="3">
                  <a:txBody>
                    <a:bodyPr/>
                    <a:lstStyle/>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 For infra red camera </a:t>
                      </a:r>
                    </a:p>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WIFI shall be set</a:t>
                      </a:r>
                      <a:r>
                        <a:rPr lang="en-SG" sz="2400" kern="1200" baseline="0" dirty="0" smtClean="0">
                          <a:solidFill>
                            <a:schemeClr val="bg1"/>
                          </a:solidFill>
                          <a:latin typeface="+mn-lt"/>
                          <a:ea typeface="+mn-ea"/>
                          <a:cs typeface="+mn-cs"/>
                        </a:rPr>
                        <a:t> to 2.4 dual</a:t>
                      </a: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5451250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Power bank</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275517420"/>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IR camera</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314592554"/>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Speakers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2</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340270202"/>
                  </a:ext>
                </a:extLst>
              </a:tr>
              <a:tr h="543093">
                <a:tc>
                  <a:txBody>
                    <a:bodyPr/>
                    <a:lstStyle/>
                    <a:p>
                      <a:r>
                        <a:rPr lang="en-SG" sz="2400" b="1" smtClean="0">
                          <a:solidFill>
                            <a:schemeClr val="bg1"/>
                          </a:solidFill>
                        </a:rPr>
                        <a:t>MISC</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1147296001"/>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Signboard for meeting place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the gentlemen</a:t>
                      </a:r>
                      <a:r>
                        <a:rPr lang="en-SG" sz="2400" kern="1200" baseline="0" smtClean="0">
                          <a:solidFill>
                            <a:schemeClr val="bg1"/>
                          </a:solidFill>
                          <a:latin typeface="+mn-lt"/>
                          <a:ea typeface="+mn-ea"/>
                          <a:cs typeface="+mn-cs"/>
                        </a:rPr>
                        <a:t> to identify our staff.</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994614372"/>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Cotton</a:t>
                      </a:r>
                      <a:r>
                        <a:rPr lang="en-SG" sz="2400" kern="1200" baseline="0" smtClean="0">
                          <a:solidFill>
                            <a:schemeClr val="bg1"/>
                          </a:solidFill>
                          <a:latin typeface="+mn-lt"/>
                          <a:ea typeface="+mn-ea"/>
                          <a:cs typeface="+mn-cs"/>
                        </a:rPr>
                        <a:t> bud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81806478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Sampling bottle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30 bottles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2357243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Luminous stick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7949968"/>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dirty="0" smtClean="0">
                          <a:solidFill>
                            <a:schemeClr val="bg1"/>
                          </a:solidFill>
                          <a:latin typeface="+mn-lt"/>
                          <a:ea typeface="+mn-ea"/>
                          <a:cs typeface="+mn-cs"/>
                        </a:rPr>
                        <a:t>Disposable</a:t>
                      </a:r>
                      <a:r>
                        <a:rPr lang="en-SG" sz="2400" kern="1200" baseline="0" dirty="0" smtClean="0">
                          <a:solidFill>
                            <a:schemeClr val="bg1"/>
                          </a:solidFill>
                          <a:latin typeface="+mn-lt"/>
                          <a:ea typeface="+mn-ea"/>
                          <a:cs typeface="+mn-cs"/>
                        </a:rPr>
                        <a:t> spoon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dipping luminous</a:t>
                      </a:r>
                      <a:r>
                        <a:rPr lang="en-SG" sz="2400" kern="1200" baseline="0" smtClean="0">
                          <a:solidFill>
                            <a:schemeClr val="bg1"/>
                          </a:solidFill>
                          <a:latin typeface="+mn-lt"/>
                          <a:ea typeface="+mn-ea"/>
                          <a:cs typeface="+mn-cs"/>
                        </a:rPr>
                        <a:t> liquid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106444237"/>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penknife </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939230"/>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Masking tape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In case curtain torn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267492967"/>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334019985"/>
              </p:ext>
            </p:extLst>
          </p:nvPr>
        </p:nvGraphicFramePr>
        <p:xfrm>
          <a:off x="1525269" y="1901176"/>
          <a:ext cx="11746594" cy="10487865"/>
        </p:xfrm>
        <a:graphic>
          <a:graphicData uri="http://schemas.openxmlformats.org/drawingml/2006/table">
            <a:tbl>
              <a:tblPr firstRow="1" bandRow="1">
                <a:tableStyleId>{5C22544A-7EE6-4342-B048-85BDC9FD1C3A}</a:tableStyleId>
              </a:tblPr>
              <a:tblGrid>
                <a:gridCol w="1889757">
                  <a:extLst>
                    <a:ext uri="{9D8B030D-6E8A-4147-A177-3AD203B41FA5}">
                      <a16:colId xmlns:a16="http://schemas.microsoft.com/office/drawing/2014/main" val="1024395702"/>
                    </a:ext>
                  </a:extLst>
                </a:gridCol>
                <a:gridCol w="3740517">
                  <a:extLst>
                    <a:ext uri="{9D8B030D-6E8A-4147-A177-3AD203B41FA5}">
                      <a16:colId xmlns:a16="http://schemas.microsoft.com/office/drawing/2014/main" val="1447053642"/>
                    </a:ext>
                  </a:extLst>
                </a:gridCol>
                <a:gridCol w="6116320">
                  <a:extLst>
                    <a:ext uri="{9D8B030D-6E8A-4147-A177-3AD203B41FA5}">
                      <a16:colId xmlns:a16="http://schemas.microsoft.com/office/drawing/2014/main" val="733420604"/>
                    </a:ext>
                  </a:extLst>
                </a:gridCol>
              </a:tblGrid>
              <a:tr h="543093">
                <a:tc>
                  <a:txBody>
                    <a:bodyPr/>
                    <a:lstStyle/>
                    <a:p>
                      <a:r>
                        <a:rPr lang="en-SG" sz="2400" smtClean="0">
                          <a:solidFill>
                            <a:schemeClr val="bg1"/>
                          </a:solidFill>
                        </a:rPr>
                        <a:t>PREP</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EVENT</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6930312"/>
                  </a:ext>
                </a:extLst>
              </a:tr>
              <a:tr h="543093">
                <a:tc>
                  <a:txBody>
                    <a:bodyPr/>
                    <a:lstStyle/>
                    <a:p>
                      <a:r>
                        <a:rPr lang="en-SG" sz="2400" dirty="0" smtClean="0">
                          <a:solidFill>
                            <a:schemeClr val="bg1"/>
                          </a:solidFill>
                        </a:rPr>
                        <a:t>4:00 </a:t>
                      </a:r>
                      <a:r>
                        <a:rPr lang="en-SG" sz="2400" dirty="0">
                          <a:solidFill>
                            <a:schemeClr val="bg1"/>
                          </a:solidFill>
                        </a:rPr>
                        <a:t>- </a:t>
                      </a:r>
                      <a:r>
                        <a:rPr lang="en-SG" sz="2400" dirty="0" smtClean="0">
                          <a:solidFill>
                            <a:schemeClr val="bg1"/>
                          </a:solidFill>
                        </a:rPr>
                        <a:t>5:15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Setup + Dinner</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baseline="0" dirty="0" smtClean="0">
                          <a:solidFill>
                            <a:schemeClr val="bg1"/>
                          </a:solidFill>
                        </a:rPr>
                        <a:t>Setup pipe works + curtains</a:t>
                      </a:r>
                    </a:p>
                    <a:p>
                      <a:pPr marL="342900" indent="-342900">
                        <a:buFont typeface="Arial" panose="020B0604020202020204" pitchFamily="34" charset="0"/>
                        <a:buChar char="•"/>
                      </a:pPr>
                      <a:r>
                        <a:rPr lang="en-SG" sz="2400" baseline="0" dirty="0" smtClean="0">
                          <a:solidFill>
                            <a:schemeClr val="bg1"/>
                          </a:solidFill>
                        </a:rPr>
                        <a:t>Setup luminous sticks at table edge</a:t>
                      </a:r>
                    </a:p>
                    <a:p>
                      <a:pPr marL="342900" indent="-342900">
                        <a:buFont typeface="Arial" panose="020B0604020202020204" pitchFamily="34" charset="0"/>
                        <a:buChar char="•"/>
                      </a:pPr>
                      <a:r>
                        <a:rPr lang="en-SG" sz="2400" baseline="0" dirty="0" smtClean="0">
                          <a:solidFill>
                            <a:schemeClr val="bg1"/>
                          </a:solidFill>
                        </a:rPr>
                        <a:t>Check power bank battery</a:t>
                      </a:r>
                    </a:p>
                    <a:p>
                      <a:pPr marL="342900" indent="-342900">
                        <a:buFont typeface="Arial" panose="020B0604020202020204" pitchFamily="34" charset="0"/>
                        <a:buChar char="•"/>
                      </a:pPr>
                      <a:r>
                        <a:rPr lang="en-SG" sz="2400" baseline="0" dirty="0" smtClean="0">
                          <a:solidFill>
                            <a:schemeClr val="bg1"/>
                          </a:solidFill>
                        </a:rPr>
                        <a:t>Check phones x2 battery</a:t>
                      </a:r>
                    </a:p>
                    <a:p>
                      <a:pPr marL="342900" indent="-342900">
                        <a:buFont typeface="Arial" panose="020B0604020202020204" pitchFamily="34" charset="0"/>
                        <a:buChar char="•"/>
                      </a:pPr>
                      <a:r>
                        <a:rPr lang="en-SG" sz="2400" baseline="0" dirty="0" smtClean="0">
                          <a:solidFill>
                            <a:schemeClr val="bg1"/>
                          </a:solidFill>
                        </a:rPr>
                        <a:t>Check IR camera</a:t>
                      </a:r>
                    </a:p>
                    <a:p>
                      <a:pPr marL="342900" indent="-342900">
                        <a:buFont typeface="Arial" panose="020B0604020202020204" pitchFamily="34" charset="0"/>
                        <a:buChar char="•"/>
                      </a:pPr>
                      <a:r>
                        <a:rPr lang="en-SG" sz="2400" baseline="0" dirty="0" smtClean="0">
                          <a:solidFill>
                            <a:schemeClr val="bg1"/>
                          </a:solidFill>
                        </a:rPr>
                        <a:t>Check speakers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577195279"/>
                  </a:ext>
                </a:extLst>
              </a:tr>
              <a:tr h="543093">
                <a:tc>
                  <a:txBody>
                    <a:bodyPr/>
                    <a:lstStyle/>
                    <a:p>
                      <a:r>
                        <a:rPr lang="en-SG" sz="2400" smtClean="0">
                          <a:solidFill>
                            <a:schemeClr val="bg1"/>
                          </a:solidFill>
                        </a:rPr>
                        <a:t>6:00-6:15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Ladies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Play music</a:t>
                      </a:r>
                    </a:p>
                    <a:p>
                      <a:pPr marL="342900" indent="-342900">
                        <a:buFont typeface="Arial" panose="020B0604020202020204" pitchFamily="34" charset="0"/>
                        <a:buChar char="•"/>
                      </a:pPr>
                      <a:r>
                        <a:rPr lang="en-SG" sz="2400" dirty="0" smtClean="0">
                          <a:solidFill>
                            <a:schemeClr val="bg1"/>
                          </a:solidFill>
                        </a:rPr>
                        <a:t>Check </a:t>
                      </a:r>
                      <a:r>
                        <a:rPr lang="en-SG" sz="2400" baseline="0" dirty="0" smtClean="0">
                          <a:solidFill>
                            <a:schemeClr val="bg1"/>
                          </a:solidFill>
                        </a:rPr>
                        <a:t>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sit them in the small room</a:t>
                      </a:r>
                    </a:p>
                    <a:p>
                      <a:pPr marL="342900" indent="-342900">
                        <a:buFont typeface="Arial" panose="020B0604020202020204" pitchFamily="34" charset="0"/>
                        <a:buChar char="•"/>
                      </a:pPr>
                      <a:r>
                        <a:rPr lang="en-SG" sz="2400" baseline="0" dirty="0" smtClean="0">
                          <a:solidFill>
                            <a:schemeClr val="bg1"/>
                          </a:solidFill>
                        </a:rPr>
                        <a:t>Switch off light to show darkness</a:t>
                      </a:r>
                    </a:p>
                    <a:p>
                      <a:pPr marL="342900" indent="-342900">
                        <a:buFont typeface="Arial" panose="020B0604020202020204" pitchFamily="34" charset="0"/>
                        <a:buChar char="•"/>
                      </a:pPr>
                      <a:r>
                        <a:rPr lang="en-SG" sz="2400" baseline="0" dirty="0" smtClean="0">
                          <a:solidFill>
                            <a:schemeClr val="bg1"/>
                          </a:solidFill>
                        </a:rPr>
                        <a:t>Close the door before gentlemen enter to view the room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6338873"/>
                  </a:ext>
                </a:extLst>
              </a:tr>
              <a:tr h="543093">
                <a:tc>
                  <a:txBody>
                    <a:bodyPr/>
                    <a:lstStyle/>
                    <a:p>
                      <a:r>
                        <a:rPr lang="en-SG" sz="2400" dirty="0" smtClean="0">
                          <a:solidFill>
                            <a:schemeClr val="bg1"/>
                          </a:solidFill>
                        </a:rPr>
                        <a:t>6:15-6:25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Gents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Wait</a:t>
                      </a:r>
                      <a:r>
                        <a:rPr lang="en-SG" sz="2400" baseline="0" dirty="0" smtClean="0">
                          <a:solidFill>
                            <a:schemeClr val="bg1"/>
                          </a:solidFill>
                        </a:rPr>
                        <a:t> at the entrance with the signboard</a:t>
                      </a:r>
                    </a:p>
                    <a:p>
                      <a:pPr marL="342900" indent="-342900">
                        <a:buFont typeface="Arial" panose="020B0604020202020204" pitchFamily="34" charset="0"/>
                        <a:buChar char="•"/>
                      </a:pPr>
                      <a:r>
                        <a:rPr lang="en-SG" sz="2400" baseline="0" dirty="0" smtClean="0">
                          <a:solidFill>
                            <a:schemeClr val="bg1"/>
                          </a:solidFill>
                        </a:rPr>
                        <a:t>Check 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Once ready send them to see the room</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179283652"/>
                  </a:ext>
                </a:extLst>
              </a:tr>
              <a:tr h="543093">
                <a:tc>
                  <a:txBody>
                    <a:bodyPr/>
                    <a:lstStyle/>
                    <a:p>
                      <a:r>
                        <a:rPr lang="en-SG" sz="2400" b="1" dirty="0" smtClean="0">
                          <a:solidFill>
                            <a:schemeClr val="bg1"/>
                          </a:solidFill>
                        </a:rPr>
                        <a:t>DURING</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EVENT</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REMARK</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57491535"/>
                  </a:ext>
                </a:extLst>
              </a:tr>
              <a:tr h="543093">
                <a:tc>
                  <a:txBody>
                    <a:bodyPr/>
                    <a:lstStyle/>
                    <a:p>
                      <a:r>
                        <a:rPr lang="en-SG" sz="2400" dirty="0" smtClean="0">
                          <a:solidFill>
                            <a:schemeClr val="bg1"/>
                          </a:solidFill>
                        </a:rPr>
                        <a:t>6:25</a:t>
                      </a:r>
                      <a:r>
                        <a:rPr lang="en-SG" sz="2400" baseline="0" dirty="0" smtClean="0">
                          <a:solidFill>
                            <a:schemeClr val="bg1"/>
                          </a:solidFill>
                        </a:rPr>
                        <a:t> </a:t>
                      </a:r>
                      <a:r>
                        <a:rPr lang="en-SG" sz="2400" baseline="0" dirty="0">
                          <a:solidFill>
                            <a:schemeClr val="bg1"/>
                          </a:solidFill>
                        </a:rPr>
                        <a:t>– </a:t>
                      </a:r>
                      <a:r>
                        <a:rPr lang="en-SG" sz="2400" baseline="0" dirty="0" smtClean="0">
                          <a:solidFill>
                            <a:schemeClr val="bg1"/>
                          </a:solidFill>
                        </a:rPr>
                        <a:t>6:</a:t>
                      </a:r>
                      <a:r>
                        <a:rPr lang="en-SG" sz="2400" dirty="0" smtClean="0">
                          <a:solidFill>
                            <a:schemeClr val="bg1"/>
                          </a:solidFill>
                        </a:rPr>
                        <a:t>30</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a:solidFill>
                            <a:schemeClr val="bg1"/>
                          </a:solidFill>
                        </a:rPr>
                        <a:t>Introduction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74193318"/>
                  </a:ext>
                </a:extLst>
              </a:tr>
              <a:tr h="543093">
                <a:tc>
                  <a:txBody>
                    <a:bodyPr/>
                    <a:lstStyle/>
                    <a:p>
                      <a:r>
                        <a:rPr lang="en-SG" sz="2400" smtClean="0">
                          <a:solidFill>
                            <a:schemeClr val="bg1"/>
                          </a:solidFill>
                        </a:rPr>
                        <a:t>6:30 </a:t>
                      </a:r>
                      <a:r>
                        <a:rPr lang="en-SG" sz="2400">
                          <a:solidFill>
                            <a:schemeClr val="bg1"/>
                          </a:solidFill>
                        </a:rPr>
                        <a:t>– </a:t>
                      </a:r>
                      <a:r>
                        <a:rPr lang="en-SG" sz="2400" smtClean="0">
                          <a:solidFill>
                            <a:schemeClr val="bg1"/>
                          </a:solidFill>
                        </a:rPr>
                        <a:t>7:30</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Rotation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8-10 mins</a:t>
                      </a:r>
                    </a:p>
                    <a:p>
                      <a:r>
                        <a:rPr lang="en-SG" sz="2400" baseline="0" smtClean="0">
                          <a:solidFill>
                            <a:schemeClr val="bg1"/>
                          </a:solidFill>
                        </a:rPr>
                        <a:t>9 mins song (0.9x speed) = 10mins</a:t>
                      </a:r>
                      <a:endParaRPr lang="en-SG" sz="2400" baseline="0" dirty="0" smtClean="0">
                        <a:solidFill>
                          <a:schemeClr val="bg1"/>
                        </a:solidFill>
                      </a:endParaRPr>
                    </a:p>
                    <a:p>
                      <a:r>
                        <a:rPr lang="en-SG" sz="2400" baseline="0" smtClean="0">
                          <a:solidFill>
                            <a:schemeClr val="bg1"/>
                          </a:solidFill>
                        </a:rPr>
                        <a:t>9 mins song (1.1 speed) = 8m10sec</a:t>
                      </a:r>
                      <a:endParaRPr lang="en-SG" sz="2400" baseline="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3090268"/>
                  </a:ext>
                </a:extLst>
              </a:tr>
              <a:tr h="543093">
                <a:tc>
                  <a:txBody>
                    <a:bodyPr/>
                    <a:lstStyle/>
                    <a:p>
                      <a:r>
                        <a:rPr lang="en-SG" sz="2400" b="1" kern="1200" dirty="0" smtClean="0">
                          <a:solidFill>
                            <a:schemeClr val="bg1"/>
                          </a:solidFill>
                          <a:latin typeface="+mn-lt"/>
                          <a:ea typeface="+mn-ea"/>
                          <a:cs typeface="+mn-cs"/>
                        </a:rPr>
                        <a:t>POST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EVENT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REMARK</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49489429"/>
                  </a:ext>
                </a:extLst>
              </a:tr>
              <a:tr h="543093">
                <a:tc>
                  <a:txBody>
                    <a:bodyPr/>
                    <a:lstStyle/>
                    <a:p>
                      <a:r>
                        <a:rPr lang="en-SG" sz="2400" dirty="0" smtClean="0">
                          <a:solidFill>
                            <a:schemeClr val="bg1"/>
                          </a:solidFill>
                        </a:rPr>
                        <a:t>7:30 </a:t>
                      </a:r>
                      <a:r>
                        <a:rPr lang="en-SG" sz="2400" dirty="0">
                          <a:solidFill>
                            <a:schemeClr val="bg1"/>
                          </a:solidFill>
                        </a:rPr>
                        <a:t>– </a:t>
                      </a:r>
                      <a:r>
                        <a:rPr lang="en-SG" sz="2400" dirty="0" smtClean="0">
                          <a:solidFill>
                            <a:schemeClr val="bg1"/>
                          </a:solidFill>
                        </a:rPr>
                        <a:t>7:35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Turn up light + Debrief</a:t>
                      </a:r>
                      <a:r>
                        <a:rPr lang="en-SG" sz="2400" baseline="0" smtClean="0">
                          <a:solidFill>
                            <a:schemeClr val="bg1"/>
                          </a:solidFill>
                        </a:rPr>
                        <a:t> </a:t>
                      </a:r>
                      <a:r>
                        <a:rPr lang="en-SG" sz="2400" smtClean="0">
                          <a:solidFill>
                            <a:schemeClr val="bg1"/>
                          </a:solidFill>
                        </a:rPr>
                        <a:t>+ thank Xiao</a:t>
                      </a:r>
                      <a:r>
                        <a:rPr lang="en-SG" sz="2400" baseline="0" smtClean="0">
                          <a:solidFill>
                            <a:schemeClr val="bg1"/>
                          </a:solidFill>
                        </a:rPr>
                        <a:t> Yu</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dirty="0" smtClean="0">
                          <a:solidFill>
                            <a:schemeClr val="bg1"/>
                          </a:solidFill>
                        </a:rPr>
                        <a:t>Participant shall gather</a:t>
                      </a:r>
                      <a:r>
                        <a:rPr lang="en-SG" sz="2400" baseline="0" dirty="0" smtClean="0">
                          <a:solidFill>
                            <a:schemeClr val="bg1"/>
                          </a:solidFill>
                        </a:rPr>
                        <a:t> at the back </a:t>
                      </a:r>
                      <a:endParaRPr lang="en-SG"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56237049"/>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7:35 </a:t>
                      </a:r>
                      <a:r>
                        <a:rPr lang="en-SG" sz="2400">
                          <a:solidFill>
                            <a:schemeClr val="bg1"/>
                          </a:solidFill>
                        </a:rPr>
                        <a:t>– </a:t>
                      </a:r>
                      <a:r>
                        <a:rPr lang="en-SG" sz="2400" smtClean="0">
                          <a:solidFill>
                            <a:schemeClr val="bg1"/>
                          </a:solidFill>
                        </a:rPr>
                        <a:t>7:45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Drinks + Pack up</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dirty="0" smtClean="0">
                          <a:solidFill>
                            <a:schemeClr val="bg1"/>
                          </a:solidFill>
                        </a:rPr>
                        <a:t>Participant continues</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05874495"/>
                  </a:ext>
                </a:extLst>
              </a:tr>
            </a:tbl>
          </a:graphicData>
        </a:graphic>
      </p:graphicFrame>
      <p:sp>
        <p:nvSpPr>
          <p:cNvPr id="22" name="TextBox 21"/>
          <p:cNvSpPr txBox="1"/>
          <p:nvPr/>
        </p:nvSpPr>
        <p:spPr>
          <a:xfrm>
            <a:off x="1411435" y="934389"/>
            <a:ext cx="2735044" cy="923330"/>
          </a:xfrm>
          <a:prstGeom prst="rect">
            <a:avLst/>
          </a:prstGeom>
          <a:noFill/>
        </p:spPr>
        <p:txBody>
          <a:bodyPr wrap="none" rtlCol="0">
            <a:spAutoFit/>
          </a:bodyPr>
          <a:lstStyle/>
          <a:p>
            <a:r>
              <a:rPr lang="en-SG" sz="5400">
                <a:solidFill>
                  <a:schemeClr val="bg1"/>
                </a:solidFill>
              </a:rPr>
              <a:t>Schedule</a:t>
            </a:r>
          </a:p>
        </p:txBody>
      </p:sp>
    </p:spTree>
    <p:extLst>
      <p:ext uri="{BB962C8B-B14F-4D97-AF65-F5344CB8AC3E}">
        <p14:creationId xmlns:p14="http://schemas.microsoft.com/office/powerpoint/2010/main" val="1833848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1086970" y="741748"/>
            <a:ext cx="10019645" cy="12741950"/>
          </a:xfrm>
          <a:prstGeom prst="rect">
            <a:avLst/>
          </a:prstGeom>
        </p:spPr>
        <p:txBody>
          <a:bodyPr wrap="square">
            <a:spAutoFit/>
          </a:bodyPr>
          <a:lstStyle/>
          <a:p>
            <a:r>
              <a:rPr lang="en-US" sz="5400" smtClean="0">
                <a:solidFill>
                  <a:schemeClr val="bg1"/>
                </a:solidFill>
              </a:rPr>
              <a:t>INTRODUCTION</a:t>
            </a:r>
          </a:p>
          <a:p>
            <a:endParaRPr lang="en-US" sz="2400" smtClean="0">
              <a:solidFill>
                <a:schemeClr val="bg1"/>
              </a:solidFill>
            </a:endParaRPr>
          </a:p>
          <a:p>
            <a:pPr marL="285750" indent="-285750">
              <a:buFont typeface="Arial" panose="020B0604020202020204" pitchFamily="34" charset="0"/>
              <a:buChar char="•"/>
            </a:pPr>
            <a:r>
              <a:rPr lang="en-US" sz="3000" smtClean="0">
                <a:solidFill>
                  <a:schemeClr val="bg1"/>
                </a:solidFill>
              </a:rPr>
              <a:t>Thank you for joining us tonight</a:t>
            </a:r>
          </a:p>
          <a:p>
            <a:pPr marL="285750" indent="-285750">
              <a:buFont typeface="Arial" panose="020B0604020202020204" pitchFamily="34" charset="0"/>
              <a:buChar char="•"/>
            </a:pPr>
            <a:r>
              <a:rPr lang="en-US" sz="3000" smtClean="0">
                <a:solidFill>
                  <a:schemeClr val="bg1"/>
                </a:solidFill>
              </a:rPr>
              <a:t>I’m your host this evening XXX and with me is YYY.</a:t>
            </a:r>
          </a:p>
          <a:p>
            <a:pPr marL="285750" indent="-285750">
              <a:buFont typeface="Arial" panose="020B0604020202020204" pitchFamily="34" charset="0"/>
              <a:buChar char="•"/>
            </a:pPr>
            <a:r>
              <a:rPr lang="en-US" sz="3000" smtClean="0">
                <a:solidFill>
                  <a:schemeClr val="bg1"/>
                </a:solidFill>
              </a:rPr>
              <a:t>This evening we have X number joining us.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a:solidFill>
                  <a:schemeClr val="bg1"/>
                </a:solidFill>
              </a:rPr>
              <a:t>A few important </a:t>
            </a:r>
            <a:r>
              <a:rPr lang="en-US" sz="3000" smtClean="0">
                <a:solidFill>
                  <a:schemeClr val="bg1"/>
                </a:solidFill>
              </a:rPr>
              <a:t>reminders</a:t>
            </a:r>
            <a:r>
              <a:rPr lang="en-US" sz="3000">
                <a:solidFill>
                  <a:schemeClr val="bg1"/>
                </a:solidFill>
              </a:rPr>
              <a:t> </a:t>
            </a:r>
            <a:r>
              <a:rPr lang="en-US" sz="3000" smtClean="0">
                <a:solidFill>
                  <a:schemeClr val="bg1"/>
                </a:solidFill>
              </a:rPr>
              <a:t>before we start</a:t>
            </a:r>
            <a:endParaRPr lang="en-US" sz="3000">
              <a:solidFill>
                <a:schemeClr val="bg1"/>
              </a:solidFill>
            </a:endParaRPr>
          </a:p>
          <a:p>
            <a:pPr marL="285750" indent="-285750">
              <a:buFont typeface="Arial" panose="020B0604020202020204" pitchFamily="34" charset="0"/>
              <a:buChar char="•"/>
            </a:pPr>
            <a:r>
              <a:rPr lang="en-US" sz="3000">
                <a:solidFill>
                  <a:schemeClr val="bg1"/>
                </a:solidFill>
              </a:rPr>
              <a:t> If you need to get our attention for any reason, such as making a phone call, visiting the restroom, or anything else, simply wave your hands, and we'll be right there to assist you. </a:t>
            </a:r>
          </a:p>
          <a:p>
            <a:pPr marL="285750" indent="-285750">
              <a:buFont typeface="Arial" panose="020B0604020202020204" pitchFamily="34" charset="0"/>
              <a:buChar char="•"/>
            </a:pPr>
            <a:r>
              <a:rPr lang="en-US" sz="3000">
                <a:solidFill>
                  <a:schemeClr val="bg1"/>
                </a:solidFill>
              </a:rPr>
              <a:t>Please </a:t>
            </a:r>
            <a:r>
              <a:rPr lang="en-US" sz="3000" smtClean="0">
                <a:solidFill>
                  <a:schemeClr val="bg1"/>
                </a:solidFill>
              </a:rPr>
              <a:t>respect everyone’s privacy </a:t>
            </a:r>
            <a:r>
              <a:rPr lang="en-US" sz="3000">
                <a:solidFill>
                  <a:schemeClr val="bg1"/>
                </a:solidFill>
              </a:rPr>
              <a:t>of all </a:t>
            </a:r>
            <a:r>
              <a:rPr lang="en-US" sz="3000" smtClean="0">
                <a:solidFill>
                  <a:schemeClr val="bg1"/>
                </a:solidFill>
              </a:rPr>
              <a:t>participants. </a:t>
            </a:r>
          </a:p>
          <a:p>
            <a:endParaRPr lang="en-US" sz="3000">
              <a:solidFill>
                <a:schemeClr val="bg1"/>
              </a:solidFill>
            </a:endParaRPr>
          </a:p>
          <a:p>
            <a:pPr marL="342900" indent="-342900">
              <a:buFont typeface="Arial" panose="020B0604020202020204" pitchFamily="34" charset="0"/>
              <a:buChar char="•"/>
            </a:pPr>
            <a:r>
              <a:rPr lang="en-US" sz="3000">
                <a:solidFill>
                  <a:schemeClr val="bg1"/>
                </a:solidFill>
              </a:rPr>
              <a:t>Alright, let's go over how the event works. Directly in front of you, you'll notice a luminous stick, which serves as the designated spot for placing the food</a:t>
            </a:r>
            <a:r>
              <a:rPr lang="en-US" sz="3000" smtClean="0">
                <a:solidFill>
                  <a:schemeClr val="bg1"/>
                </a:solidFill>
              </a:rPr>
              <a:t>.</a:t>
            </a:r>
            <a:endParaRPr lang="en-US" sz="3000">
              <a:solidFill>
                <a:schemeClr val="bg1"/>
              </a:solidFill>
            </a:endParaRPr>
          </a:p>
          <a:p>
            <a:pPr marL="342900" indent="-342900">
              <a:buFont typeface="Arial" panose="020B0604020202020204" pitchFamily="34" charset="0"/>
              <a:buChar char="•"/>
            </a:pPr>
            <a:r>
              <a:rPr lang="en-US" sz="3000">
                <a:solidFill>
                  <a:schemeClr val="bg1"/>
                </a:solidFill>
              </a:rPr>
              <a:t>The food has been specially prepared to cater to the event's needs. </a:t>
            </a:r>
            <a:endParaRPr lang="en-US" sz="3000" smtClean="0">
              <a:solidFill>
                <a:schemeClr val="bg1"/>
              </a:solidFill>
            </a:endParaRPr>
          </a:p>
          <a:p>
            <a:pPr marL="342900" indent="-342900">
              <a:buFont typeface="Arial" panose="020B0604020202020204" pitchFamily="34" charset="0"/>
              <a:buChar char="•"/>
            </a:pPr>
            <a:r>
              <a:rPr lang="en-US" sz="3000" smtClean="0">
                <a:solidFill>
                  <a:schemeClr val="bg1"/>
                </a:solidFill>
              </a:rPr>
              <a:t>You </a:t>
            </a:r>
            <a:r>
              <a:rPr lang="en-US" sz="3000">
                <a:solidFill>
                  <a:schemeClr val="bg1"/>
                </a:solidFill>
              </a:rPr>
              <a:t>can expect </a:t>
            </a:r>
            <a:r>
              <a:rPr lang="en-US" sz="3000" smtClean="0">
                <a:solidFill>
                  <a:schemeClr val="bg1"/>
                </a:solidFill>
              </a:rPr>
              <a:t>bite-sized </a:t>
            </a:r>
            <a:r>
              <a:rPr lang="en-US" sz="3000">
                <a:solidFill>
                  <a:schemeClr val="bg1"/>
                </a:solidFill>
              </a:rPr>
              <a:t>treats served on a spoon or </a:t>
            </a:r>
            <a:r>
              <a:rPr lang="en-US" sz="3000" smtClean="0">
                <a:solidFill>
                  <a:schemeClr val="bg1"/>
                </a:solidFill>
              </a:rPr>
              <a:t>stick. </a:t>
            </a:r>
          </a:p>
          <a:p>
            <a:pPr marL="342900" indent="-342900">
              <a:buFont typeface="Arial" panose="020B0604020202020204" pitchFamily="34" charset="0"/>
              <a:buChar char="•"/>
            </a:pPr>
            <a:r>
              <a:rPr lang="en-US" sz="3000" smtClean="0">
                <a:solidFill>
                  <a:schemeClr val="bg1"/>
                </a:solidFill>
              </a:rPr>
              <a:t>We </a:t>
            </a:r>
            <a:r>
              <a:rPr lang="en-US" sz="3000">
                <a:solidFill>
                  <a:schemeClr val="bg1"/>
                </a:solidFill>
              </a:rPr>
              <a:t>kindly ask you to handle the food with care, as our previous experience has shown that it's advisable to place your non-master hand under your mouth while </a:t>
            </a:r>
            <a:r>
              <a:rPr lang="en-US" sz="3000" smtClean="0">
                <a:solidFill>
                  <a:schemeClr val="bg1"/>
                </a:solidFill>
              </a:rPr>
              <a:t>eating to prevent </a:t>
            </a:r>
            <a:r>
              <a:rPr lang="en-US" sz="3000">
                <a:solidFill>
                  <a:schemeClr val="bg1"/>
                </a:solidFill>
              </a:rPr>
              <a:t>any accidental spills onto your clothes</a:t>
            </a:r>
            <a:r>
              <a:rPr lang="en-US" sz="3000" smtClean="0">
                <a:solidFill>
                  <a:schemeClr val="bg1"/>
                </a:solidFill>
              </a:rPr>
              <a:t>.</a:t>
            </a:r>
          </a:p>
          <a:p>
            <a:pPr marL="342900" indent="-342900">
              <a:buFont typeface="Arial" panose="020B0604020202020204" pitchFamily="34" charset="0"/>
              <a:buChar char="•"/>
            </a:pPr>
            <a:endParaRPr lang="en-US" sz="3000">
              <a:solidFill>
                <a:schemeClr val="bg1"/>
              </a:solidFill>
            </a:endParaRPr>
          </a:p>
          <a:p>
            <a:pPr marL="342900" indent="-342900">
              <a:buFont typeface="Arial" panose="020B0604020202020204" pitchFamily="34" charset="0"/>
              <a:buChar char="•"/>
            </a:pPr>
            <a:r>
              <a:rPr lang="en-US" sz="3000" smtClean="0">
                <a:solidFill>
                  <a:schemeClr val="bg1"/>
                </a:solidFill>
              </a:rPr>
              <a:t>We will be serving our first dish</a:t>
            </a:r>
            <a:r>
              <a:rPr lang="en-US" sz="2400">
                <a:solidFill>
                  <a:schemeClr val="bg1"/>
                </a:solidFill>
              </a:rPr>
              <a:t/>
            </a:r>
            <a:br>
              <a:rPr lang="en-US" sz="2400">
                <a:solidFill>
                  <a:schemeClr val="bg1"/>
                </a:solidFill>
              </a:rPr>
            </a:br>
            <a:endParaRPr lang="en-SG" sz="2400">
              <a:solidFill>
                <a:schemeClr val="bg1"/>
              </a:solidFill>
            </a:endParaRPr>
          </a:p>
        </p:txBody>
      </p:sp>
      <p:sp>
        <p:nvSpPr>
          <p:cNvPr id="7" name="Rectangle 6"/>
          <p:cNvSpPr/>
          <p:nvPr/>
        </p:nvSpPr>
        <p:spPr>
          <a:xfrm>
            <a:off x="11498491" y="741748"/>
            <a:ext cx="11998325" cy="13295948"/>
          </a:xfrm>
          <a:prstGeom prst="rect">
            <a:avLst/>
          </a:prstGeom>
        </p:spPr>
        <p:txBody>
          <a:bodyPr>
            <a:spAutoFit/>
          </a:bodyPr>
          <a:lstStyle/>
          <a:p>
            <a:r>
              <a:rPr lang="en-US" sz="5400" smtClean="0">
                <a:solidFill>
                  <a:schemeClr val="bg1"/>
                </a:solidFill>
              </a:rPr>
              <a:t>ENDING</a:t>
            </a:r>
          </a:p>
          <a:p>
            <a:endParaRPr lang="en-US" sz="2400" smtClean="0">
              <a:solidFill>
                <a:schemeClr val="bg1"/>
              </a:solidFill>
            </a:endParaRPr>
          </a:p>
          <a:p>
            <a:pPr marL="285750" indent="-285750">
              <a:buFont typeface="Arial" panose="020B0604020202020204" pitchFamily="34" charset="0"/>
              <a:buChar char="•"/>
            </a:pPr>
            <a:r>
              <a:rPr lang="en-US" sz="3000">
                <a:solidFill>
                  <a:schemeClr val="bg1"/>
                </a:solidFill>
              </a:rPr>
              <a:t>Ladies and gentlemen, this marks the end of our rotation. We kindly request everyone to remain seated. In just a moment, we will be dimming the </a:t>
            </a:r>
            <a:r>
              <a:rPr lang="en-US" sz="3000" smtClean="0">
                <a:solidFill>
                  <a:schemeClr val="bg1"/>
                </a:solidFill>
              </a:rPr>
              <a:t>lights.</a:t>
            </a:r>
          </a:p>
          <a:p>
            <a:pPr marL="285750" indent="-285750">
              <a:buFont typeface="Arial" panose="020B0604020202020204" pitchFamily="34" charset="0"/>
              <a:buChar char="•"/>
            </a:pPr>
            <a:endParaRPr lang="en-US" sz="3000">
              <a:solidFill>
                <a:schemeClr val="bg1"/>
              </a:solidFill>
            </a:endParaRPr>
          </a:p>
          <a:p>
            <a:r>
              <a:rPr lang="en-US" sz="3000" smtClean="0">
                <a:solidFill>
                  <a:schemeClr val="bg1"/>
                </a:solidFill>
              </a:rPr>
              <a:t>----- go to the switch</a:t>
            </a:r>
            <a:r>
              <a:rPr lang="en-US" sz="3000">
                <a:solidFill>
                  <a:schemeClr val="bg1"/>
                </a:solidFill>
              </a:rPr>
              <a:t/>
            </a:r>
            <a:br>
              <a:rPr lang="en-US" sz="3000">
                <a:solidFill>
                  <a:schemeClr val="bg1"/>
                </a:solidFill>
              </a:rPr>
            </a:br>
            <a:endParaRPr lang="en-US" sz="3000">
              <a:solidFill>
                <a:schemeClr val="bg1"/>
              </a:solidFill>
            </a:endParaRPr>
          </a:p>
          <a:p>
            <a:pPr marL="285750" indent="-285750">
              <a:buFont typeface="Arial" panose="020B0604020202020204" pitchFamily="34" charset="0"/>
              <a:buChar char="•"/>
            </a:pPr>
            <a:r>
              <a:rPr lang="en-US" sz="3000">
                <a:solidFill>
                  <a:schemeClr val="bg1"/>
                </a:solidFill>
              </a:rPr>
              <a:t>Now, without any further delay, it's time for the moment of truth! </a:t>
            </a:r>
          </a:p>
          <a:p>
            <a:pPr marL="285750" indent="-285750">
              <a:buFont typeface="Arial" panose="020B0604020202020204" pitchFamily="34" charset="0"/>
              <a:buChar char="•"/>
            </a:pPr>
            <a:endParaRPr lang="en-US" sz="3000">
              <a:solidFill>
                <a:schemeClr val="bg1"/>
              </a:solidFill>
            </a:endParaRPr>
          </a:p>
          <a:p>
            <a:r>
              <a:rPr lang="en-US" sz="3000">
                <a:solidFill>
                  <a:schemeClr val="bg1"/>
                </a:solidFill>
              </a:rPr>
              <a:t>----- dim up the lights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Feeling excited? Thank </a:t>
            </a:r>
            <a:r>
              <a:rPr lang="en-US" sz="3000">
                <a:solidFill>
                  <a:schemeClr val="bg1"/>
                </a:solidFill>
              </a:rPr>
              <a:t>you for being a part of our inaugural event. </a:t>
            </a:r>
            <a:r>
              <a:rPr lang="en-US" sz="3000" smtClean="0">
                <a:solidFill>
                  <a:schemeClr val="bg1"/>
                </a:solidFill>
              </a:rPr>
              <a:t>Hope you enjoyed the food and experience. Above </a:t>
            </a:r>
            <a:r>
              <a:rPr lang="en-US" sz="3000">
                <a:solidFill>
                  <a:schemeClr val="bg1"/>
                </a:solidFill>
              </a:rPr>
              <a:t>all, </a:t>
            </a:r>
            <a:r>
              <a:rPr lang="en-US" sz="3000" smtClean="0">
                <a:solidFill>
                  <a:schemeClr val="bg1"/>
                </a:solidFill>
              </a:rPr>
              <a:t>a meaningful conversation and connection with </a:t>
            </a:r>
            <a:r>
              <a:rPr lang="en-US" sz="3000">
                <a:solidFill>
                  <a:schemeClr val="bg1"/>
                </a:solidFill>
              </a:rPr>
              <a:t>fellow guests</a:t>
            </a:r>
            <a:r>
              <a:rPr lang="en-US" sz="3000" smtClean="0">
                <a:solidFill>
                  <a:schemeClr val="bg1"/>
                </a:solidFill>
              </a:rPr>
              <a:t>. Feel free to reach out to us for any feedback and follow us for future events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And with me is Xiaoyu </a:t>
            </a:r>
            <a:r>
              <a:rPr lang="en-US" sz="3000">
                <a:solidFill>
                  <a:schemeClr val="bg1"/>
                </a:solidFill>
              </a:rPr>
              <a:t>for making today's event possible and unforgettable. As a special way to commemorate this day, Yorimichi has generously sponsored sake for everyone to enjoy.</a:t>
            </a:r>
          </a:p>
          <a:p>
            <a:endParaRPr lang="en-SG" sz="3000" smtClean="0">
              <a:solidFill>
                <a:schemeClr val="bg1"/>
              </a:solidFill>
            </a:endParaRPr>
          </a:p>
          <a:p>
            <a:r>
              <a:rPr lang="en-SG" sz="3000" smtClean="0">
                <a:solidFill>
                  <a:schemeClr val="bg1"/>
                </a:solidFill>
              </a:rPr>
              <a:t>----- after serving drinks</a:t>
            </a:r>
          </a:p>
          <a:p>
            <a:endParaRPr lang="en-SG" sz="3000" smtClean="0">
              <a:solidFill>
                <a:schemeClr val="bg1"/>
              </a:solidFill>
            </a:endParaRPr>
          </a:p>
          <a:p>
            <a:pPr marL="285750" indent="-285750">
              <a:buFont typeface="Arial" panose="020B0604020202020204" pitchFamily="34" charset="0"/>
              <a:buChar char="•"/>
            </a:pPr>
            <a:r>
              <a:rPr lang="en-SG" sz="3000" smtClean="0">
                <a:solidFill>
                  <a:schemeClr val="bg1"/>
                </a:solidFill>
              </a:rPr>
              <a:t>Cheers everyone. </a:t>
            </a:r>
            <a:r>
              <a:rPr lang="en-US" sz="3000">
                <a:solidFill>
                  <a:schemeClr val="bg1"/>
                </a:solidFill>
              </a:rPr>
              <a:t>If you decide to return for another gathering, rest assured that the food offerings will be thoughtfully adjusted to provide a slightly different culinary experience. </a:t>
            </a:r>
            <a:r>
              <a:rPr lang="en-US" sz="3000" smtClean="0">
                <a:solidFill>
                  <a:schemeClr val="bg1"/>
                </a:solidFill>
              </a:rPr>
              <a:t>Just to keep </a:t>
            </a:r>
            <a:r>
              <a:rPr lang="en-US" sz="3000">
                <a:solidFill>
                  <a:schemeClr val="bg1"/>
                </a:solidFill>
              </a:rPr>
              <a:t>things fresh and exciting, so we look forward to surprising you with new and delightful flavors each time you join us. </a:t>
            </a:r>
            <a:endParaRPr lang="en-SG" sz="3000">
              <a:solidFill>
                <a:schemeClr val="bg1"/>
              </a:solidFill>
            </a:endParaRPr>
          </a:p>
        </p:txBody>
      </p:sp>
    </p:spTree>
    <p:extLst>
      <p:ext uri="{BB962C8B-B14F-4D97-AF65-F5344CB8AC3E}">
        <p14:creationId xmlns:p14="http://schemas.microsoft.com/office/powerpoint/2010/main" val="1603093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10"/>
          <p:cNvGrpSpPr/>
          <p:nvPr/>
        </p:nvGrpSpPr>
        <p:grpSpPr>
          <a:xfrm>
            <a:off x="4109066" y="5996934"/>
            <a:ext cx="8549020" cy="10432979"/>
            <a:chOff x="10509866" y="3928855"/>
            <a:chExt cx="8549020" cy="10432979"/>
          </a:xfrm>
        </p:grpSpPr>
        <p:grpSp>
          <p:nvGrpSpPr>
            <p:cNvPr id="12" name="Group 11"/>
            <p:cNvGrpSpPr/>
            <p:nvPr/>
          </p:nvGrpSpPr>
          <p:grpSpPr>
            <a:xfrm rot="20180910">
              <a:off x="15498822" y="6749817"/>
              <a:ext cx="3560064" cy="440361"/>
              <a:chOff x="5779573" y="6937570"/>
              <a:chExt cx="3560064" cy="440361"/>
            </a:xfrm>
          </p:grpSpPr>
          <p:cxnSp>
            <p:nvCxnSpPr>
              <p:cNvPr id="67" name="Straight Connector 6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9" name="Oval 6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13" name="Straight Connector 12"/>
            <p:cNvCxnSpPr/>
            <p:nvPr/>
          </p:nvCxnSpPr>
          <p:spPr>
            <a:xfrm rot="5400000" flipH="1" flipV="1">
              <a:off x="9822704" y="92307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12722216" y="79746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14814011" y="945236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17622274" y="8142983"/>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rot="20180910">
              <a:off x="15498822" y="10335645"/>
              <a:ext cx="3560064" cy="440361"/>
              <a:chOff x="5779573" y="6937570"/>
              <a:chExt cx="3560064" cy="440361"/>
            </a:xfrm>
          </p:grpSpPr>
          <p:cxnSp>
            <p:nvCxnSpPr>
              <p:cNvPr id="64" name="Straight Connector 6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6" name="Oval 6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0" name="Group 19"/>
            <p:cNvGrpSpPr/>
            <p:nvPr/>
          </p:nvGrpSpPr>
          <p:grpSpPr>
            <a:xfrm rot="20180910">
              <a:off x="15498822" y="13921473"/>
              <a:ext cx="3560064" cy="440361"/>
              <a:chOff x="5779573" y="6937570"/>
              <a:chExt cx="3560064" cy="440361"/>
            </a:xfrm>
          </p:grpSpPr>
          <p:cxnSp>
            <p:nvCxnSpPr>
              <p:cNvPr id="61" name="Straight Connector 6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3" name="Oval 6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3" name="Straight Connector 22"/>
            <p:cNvCxnSpPr/>
            <p:nvPr/>
          </p:nvCxnSpPr>
          <p:spPr>
            <a:xfrm rot="5400000" flipH="1" flipV="1">
              <a:off x="14645364" y="1322387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flipH="1" flipV="1">
              <a:off x="17542235" y="11758982"/>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rot="20389065">
              <a:off x="10509866" y="3928855"/>
              <a:ext cx="3560064" cy="440361"/>
              <a:chOff x="5779573" y="6937570"/>
              <a:chExt cx="3560064" cy="440361"/>
            </a:xfrm>
          </p:grpSpPr>
          <p:cxnSp>
            <p:nvCxnSpPr>
              <p:cNvPr id="58" name="Straight Connector 5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0" name="Oval 5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 name="Group 27"/>
            <p:cNvGrpSpPr/>
            <p:nvPr/>
          </p:nvGrpSpPr>
          <p:grpSpPr>
            <a:xfrm>
              <a:off x="12166538" y="7336630"/>
              <a:ext cx="2849172" cy="374551"/>
              <a:chOff x="10292324" y="8703288"/>
              <a:chExt cx="2849172" cy="374551"/>
            </a:xfrm>
          </p:grpSpPr>
          <p:cxnSp>
            <p:nvCxnSpPr>
              <p:cNvPr id="55" name="Straight Connector 54"/>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7" name="Oval 56"/>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9" name="Straight Connector 28"/>
            <p:cNvCxnSpPr/>
            <p:nvPr/>
          </p:nvCxnSpPr>
          <p:spPr>
            <a:xfrm flipV="1">
              <a:off x="10879342" y="5357446"/>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728195" y="4063454"/>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rot="20389065">
              <a:off x="10702267" y="6665735"/>
              <a:ext cx="3560064" cy="440361"/>
              <a:chOff x="5779573" y="6937570"/>
              <a:chExt cx="3560064" cy="440361"/>
            </a:xfrm>
          </p:grpSpPr>
          <p:cxnSp>
            <p:nvCxnSpPr>
              <p:cNvPr id="52" name="Straight Connector 51"/>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4" name="Oval 53"/>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2" name="Group 31"/>
            <p:cNvGrpSpPr/>
            <p:nvPr/>
          </p:nvGrpSpPr>
          <p:grpSpPr>
            <a:xfrm>
              <a:off x="14743743" y="6168768"/>
              <a:ext cx="2849172" cy="374551"/>
              <a:chOff x="10292324" y="8703288"/>
              <a:chExt cx="2849172" cy="374551"/>
            </a:xfrm>
          </p:grpSpPr>
          <p:cxnSp>
            <p:nvCxnSpPr>
              <p:cNvPr id="49" name="Straight Connector 4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1" name="Oval 50"/>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3" name="Group 32"/>
            <p:cNvGrpSpPr/>
            <p:nvPr/>
          </p:nvGrpSpPr>
          <p:grpSpPr>
            <a:xfrm rot="213514">
              <a:off x="14743743" y="9500656"/>
              <a:ext cx="2849172" cy="374551"/>
              <a:chOff x="10292324" y="8703288"/>
              <a:chExt cx="2849172" cy="374551"/>
            </a:xfrm>
          </p:grpSpPr>
          <p:cxnSp>
            <p:nvCxnSpPr>
              <p:cNvPr id="46" name="Straight Connector 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8" name="Oval 47"/>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4" name="Group 33"/>
            <p:cNvGrpSpPr/>
            <p:nvPr/>
          </p:nvGrpSpPr>
          <p:grpSpPr>
            <a:xfrm rot="485886">
              <a:off x="14896143" y="12872948"/>
              <a:ext cx="2849172" cy="374551"/>
              <a:chOff x="10292324" y="8703288"/>
              <a:chExt cx="2849172" cy="374551"/>
            </a:xfrm>
          </p:grpSpPr>
          <p:cxnSp>
            <p:nvCxnSpPr>
              <p:cNvPr id="43" name="Straight Connector 42"/>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5" name="Oval 44"/>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5" name="Group 34"/>
            <p:cNvGrpSpPr/>
            <p:nvPr/>
          </p:nvGrpSpPr>
          <p:grpSpPr>
            <a:xfrm rot="16200000">
              <a:off x="9109980" y="12238090"/>
              <a:ext cx="3560064" cy="440361"/>
              <a:chOff x="5779573" y="6937570"/>
              <a:chExt cx="3560064" cy="440361"/>
            </a:xfrm>
          </p:grpSpPr>
          <p:cxnSp>
            <p:nvCxnSpPr>
              <p:cNvPr id="40" name="Straight Connector 39"/>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2" name="Oval 41"/>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6" name="Group 35"/>
            <p:cNvGrpSpPr/>
            <p:nvPr/>
          </p:nvGrpSpPr>
          <p:grpSpPr>
            <a:xfrm rot="16200000">
              <a:off x="12096108" y="10846836"/>
              <a:ext cx="3560064" cy="440361"/>
              <a:chOff x="5779573" y="6937570"/>
              <a:chExt cx="3560064" cy="440361"/>
            </a:xfrm>
          </p:grpSpPr>
          <p:cxnSp>
            <p:nvCxnSpPr>
              <p:cNvPr id="37" name="Straight Connector 3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9" name="Oval 3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grpSp>
        <p:nvGrpSpPr>
          <p:cNvPr id="70" name="Group 69"/>
          <p:cNvGrpSpPr/>
          <p:nvPr/>
        </p:nvGrpSpPr>
        <p:grpSpPr>
          <a:xfrm>
            <a:off x="3391464" y="2481282"/>
            <a:ext cx="2849172" cy="374551"/>
            <a:chOff x="10292324" y="8703288"/>
            <a:chExt cx="2849172" cy="374551"/>
          </a:xfrm>
        </p:grpSpPr>
        <p:cxnSp>
          <p:nvCxnSpPr>
            <p:cNvPr id="71" name="Straight Connector 70"/>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3" name="Oval 72"/>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4" name="TextBox 73"/>
          <p:cNvSpPr txBox="1"/>
          <p:nvPr/>
        </p:nvSpPr>
        <p:spPr>
          <a:xfrm>
            <a:off x="1367896" y="2481282"/>
            <a:ext cx="1745991" cy="369332"/>
          </a:xfrm>
          <a:prstGeom prst="rect">
            <a:avLst/>
          </a:prstGeom>
          <a:noFill/>
        </p:spPr>
        <p:txBody>
          <a:bodyPr wrap="none" rtlCol="0">
            <a:spAutoFit/>
          </a:bodyPr>
          <a:lstStyle/>
          <a:p>
            <a:r>
              <a:rPr lang="en-SG" smtClean="0">
                <a:solidFill>
                  <a:schemeClr val="bg1"/>
                </a:solidFill>
              </a:rPr>
              <a:t>Both sides union</a:t>
            </a:r>
            <a:endParaRPr lang="en-SG">
              <a:solidFill>
                <a:schemeClr val="bg1"/>
              </a:solidFill>
            </a:endParaRPr>
          </a:p>
        </p:txBody>
      </p:sp>
      <p:grpSp>
        <p:nvGrpSpPr>
          <p:cNvPr id="75" name="Group 74"/>
          <p:cNvGrpSpPr/>
          <p:nvPr/>
        </p:nvGrpSpPr>
        <p:grpSpPr>
          <a:xfrm>
            <a:off x="3333369" y="3265949"/>
            <a:ext cx="2849172" cy="374551"/>
            <a:chOff x="10292324" y="8703288"/>
            <a:chExt cx="2849172" cy="374551"/>
          </a:xfrm>
          <a:solidFill>
            <a:srgbClr val="FEA4CD"/>
          </a:solidFill>
        </p:grpSpPr>
        <p:cxnSp>
          <p:nvCxnSpPr>
            <p:cNvPr id="76" name="Straight Connector 75"/>
            <p:cNvCxnSpPr/>
            <p:nvPr/>
          </p:nvCxnSpPr>
          <p:spPr>
            <a:xfrm flipH="1" flipV="1">
              <a:off x="10292324" y="8888944"/>
              <a:ext cx="2849172" cy="18585"/>
            </a:xfrm>
            <a:prstGeom prst="line">
              <a:avLst/>
            </a:prstGeom>
            <a:grpFill/>
            <a:ln w="76200">
              <a:solidFill>
                <a:srgbClr val="FEB8D8"/>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490590" y="8742725"/>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8" name="Oval 77"/>
            <p:cNvSpPr/>
            <p:nvPr/>
          </p:nvSpPr>
          <p:spPr>
            <a:xfrm>
              <a:off x="12682305" y="8703288"/>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9" name="TextBox 78"/>
          <p:cNvSpPr txBox="1"/>
          <p:nvPr/>
        </p:nvSpPr>
        <p:spPr>
          <a:xfrm>
            <a:off x="1309801" y="3265949"/>
            <a:ext cx="1836400" cy="369332"/>
          </a:xfrm>
          <a:prstGeom prst="rect">
            <a:avLst/>
          </a:prstGeom>
          <a:noFill/>
        </p:spPr>
        <p:txBody>
          <a:bodyPr wrap="none" rtlCol="0">
            <a:spAutoFit/>
          </a:bodyPr>
          <a:lstStyle/>
          <a:p>
            <a:r>
              <a:rPr lang="en-SG" smtClean="0">
                <a:solidFill>
                  <a:schemeClr val="bg1"/>
                </a:solidFill>
              </a:rPr>
              <a:t>Both sides 5 ways</a:t>
            </a:r>
            <a:endParaRPr lang="en-SG">
              <a:solidFill>
                <a:schemeClr val="bg1"/>
              </a:solidFill>
            </a:endParaRPr>
          </a:p>
        </p:txBody>
      </p:sp>
      <p:sp>
        <p:nvSpPr>
          <p:cNvPr id="80" name="TextBox 79"/>
          <p:cNvSpPr txBox="1"/>
          <p:nvPr/>
        </p:nvSpPr>
        <p:spPr>
          <a:xfrm>
            <a:off x="1411435" y="934389"/>
            <a:ext cx="1980029" cy="923330"/>
          </a:xfrm>
          <a:prstGeom prst="rect">
            <a:avLst/>
          </a:prstGeom>
          <a:noFill/>
        </p:spPr>
        <p:txBody>
          <a:bodyPr wrap="none" rtlCol="0">
            <a:spAutoFit/>
          </a:bodyPr>
          <a:lstStyle/>
          <a:p>
            <a:r>
              <a:rPr lang="en-SG" sz="5400" smtClean="0">
                <a:solidFill>
                  <a:schemeClr val="bg1"/>
                </a:solidFill>
              </a:rPr>
              <a:t>SETUP</a:t>
            </a:r>
            <a:endParaRPr lang="en-SG" sz="5400">
              <a:solidFill>
                <a:schemeClr val="bg1"/>
              </a:solidFill>
            </a:endParaRPr>
          </a:p>
        </p:txBody>
      </p:sp>
      <p:grpSp>
        <p:nvGrpSpPr>
          <p:cNvPr id="81" name="Group 80"/>
          <p:cNvGrpSpPr/>
          <p:nvPr/>
        </p:nvGrpSpPr>
        <p:grpSpPr>
          <a:xfrm>
            <a:off x="3333369" y="4088433"/>
            <a:ext cx="2849172" cy="374551"/>
            <a:chOff x="10292324" y="8703288"/>
            <a:chExt cx="2849172" cy="374551"/>
          </a:xfrm>
          <a:solidFill>
            <a:srgbClr val="FEA4CD"/>
          </a:solidFill>
        </p:grpSpPr>
        <p:cxnSp>
          <p:nvCxnSpPr>
            <p:cNvPr id="82" name="Straight Connector 81"/>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3" name="Oval 82"/>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4" name="Oval 83"/>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85" name="TextBox 84"/>
          <p:cNvSpPr txBox="1"/>
          <p:nvPr/>
        </p:nvSpPr>
        <p:spPr>
          <a:xfrm>
            <a:off x="1284405" y="4035238"/>
            <a:ext cx="1511824" cy="369332"/>
          </a:xfrm>
          <a:prstGeom prst="rect">
            <a:avLst/>
          </a:prstGeom>
          <a:noFill/>
        </p:spPr>
        <p:txBody>
          <a:bodyPr wrap="none" rtlCol="0">
            <a:spAutoFit/>
          </a:bodyPr>
          <a:lstStyle/>
          <a:p>
            <a:r>
              <a:rPr lang="en-SG" smtClean="0">
                <a:solidFill>
                  <a:schemeClr val="bg1"/>
                </a:solidFill>
              </a:rPr>
              <a:t>Extension Rod</a:t>
            </a:r>
            <a:endParaRPr lang="en-SG">
              <a:solidFill>
                <a:schemeClr val="bg1"/>
              </a:solidFill>
            </a:endParaRPr>
          </a:p>
        </p:txBody>
      </p:sp>
      <p:grpSp>
        <p:nvGrpSpPr>
          <p:cNvPr id="86" name="Group 85"/>
          <p:cNvGrpSpPr/>
          <p:nvPr/>
        </p:nvGrpSpPr>
        <p:grpSpPr>
          <a:xfrm rot="20026477">
            <a:off x="1047963" y="7497569"/>
            <a:ext cx="2849172" cy="374551"/>
            <a:chOff x="10292324" y="8703288"/>
            <a:chExt cx="2849172" cy="374551"/>
          </a:xfrm>
          <a:solidFill>
            <a:srgbClr val="FEA4CD"/>
          </a:solidFill>
        </p:grpSpPr>
        <p:cxnSp>
          <p:nvCxnSpPr>
            <p:cNvPr id="87" name="Straight Connector 86"/>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8" name="Oval 87"/>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9" name="Oval 88"/>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90" name="Group 89"/>
          <p:cNvGrpSpPr/>
          <p:nvPr/>
        </p:nvGrpSpPr>
        <p:grpSpPr>
          <a:xfrm rot="20026477">
            <a:off x="7782224" y="4684339"/>
            <a:ext cx="2849172" cy="374551"/>
            <a:chOff x="10292324" y="8703288"/>
            <a:chExt cx="2849172" cy="374551"/>
          </a:xfrm>
          <a:solidFill>
            <a:srgbClr val="FEA4CD"/>
          </a:solidFill>
        </p:grpSpPr>
        <p:cxnSp>
          <p:nvCxnSpPr>
            <p:cNvPr id="91" name="Straight Connector 90"/>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92" name="Oval 91"/>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93" name="Oval 92"/>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96" name="Straight Connector 95"/>
          <p:cNvCxnSpPr/>
          <p:nvPr/>
        </p:nvCxnSpPr>
        <p:spPr>
          <a:xfrm flipH="1">
            <a:off x="3531636" y="5064076"/>
            <a:ext cx="239586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356633" y="4840261"/>
            <a:ext cx="593432" cy="369332"/>
          </a:xfrm>
          <a:prstGeom prst="rect">
            <a:avLst/>
          </a:prstGeom>
          <a:noFill/>
        </p:spPr>
        <p:txBody>
          <a:bodyPr wrap="none" rtlCol="0">
            <a:spAutoFit/>
          </a:bodyPr>
          <a:lstStyle/>
          <a:p>
            <a:r>
              <a:rPr lang="en-SG" smtClean="0">
                <a:solidFill>
                  <a:schemeClr val="bg1"/>
                </a:solidFill>
              </a:rPr>
              <a:t>Pipe</a:t>
            </a:r>
            <a:endParaRPr lang="en-SG">
              <a:solidFill>
                <a:schemeClr val="bg1"/>
              </a:solidFill>
            </a:endParaRPr>
          </a:p>
        </p:txBody>
      </p:sp>
      <p:sp>
        <p:nvSpPr>
          <p:cNvPr id="4" name="TextBox 3"/>
          <p:cNvSpPr txBox="1"/>
          <p:nvPr/>
        </p:nvSpPr>
        <p:spPr>
          <a:xfrm>
            <a:off x="1949856" y="14720399"/>
            <a:ext cx="2475165" cy="830997"/>
          </a:xfrm>
          <a:prstGeom prst="rect">
            <a:avLst/>
          </a:prstGeom>
          <a:noFill/>
        </p:spPr>
        <p:txBody>
          <a:bodyPr wrap="none" rtlCol="0">
            <a:spAutoFit/>
          </a:bodyPr>
          <a:lstStyle/>
          <a:p>
            <a:r>
              <a:rPr lang="en-SG" sz="2400" smtClean="0">
                <a:solidFill>
                  <a:schemeClr val="bg1"/>
                </a:solidFill>
              </a:rPr>
              <a:t>SECURE THIS ROD </a:t>
            </a:r>
          </a:p>
          <a:p>
            <a:r>
              <a:rPr lang="en-SG" sz="2400" smtClean="0">
                <a:solidFill>
                  <a:schemeClr val="bg1"/>
                </a:solidFill>
              </a:rPr>
              <a:t>TO A CHAIR</a:t>
            </a:r>
            <a:endParaRPr lang="en-SG" sz="2400">
              <a:solidFill>
                <a:schemeClr val="bg1"/>
              </a:solidFill>
            </a:endParaRPr>
          </a:p>
        </p:txBody>
      </p:sp>
      <p:grpSp>
        <p:nvGrpSpPr>
          <p:cNvPr id="5" name="Group 4"/>
          <p:cNvGrpSpPr/>
          <p:nvPr/>
        </p:nvGrpSpPr>
        <p:grpSpPr>
          <a:xfrm>
            <a:off x="14859486" y="5161006"/>
            <a:ext cx="8347653" cy="10261211"/>
            <a:chOff x="14859486" y="5161006"/>
            <a:chExt cx="8347653" cy="10261211"/>
          </a:xfrm>
        </p:grpSpPr>
        <p:grpSp>
          <p:nvGrpSpPr>
            <p:cNvPr id="2" name="Group 1"/>
            <p:cNvGrpSpPr/>
            <p:nvPr/>
          </p:nvGrpSpPr>
          <p:grpSpPr>
            <a:xfrm rot="19545244">
              <a:off x="14963027" y="14136677"/>
              <a:ext cx="3664510" cy="605768"/>
              <a:chOff x="16428220" y="2520719"/>
              <a:chExt cx="3664510" cy="605768"/>
            </a:xfrm>
          </p:grpSpPr>
          <p:grpSp>
            <p:nvGrpSpPr>
              <p:cNvPr id="110" name="Group 109"/>
              <p:cNvGrpSpPr/>
              <p:nvPr/>
            </p:nvGrpSpPr>
            <p:grpSpPr>
              <a:xfrm>
                <a:off x="16428220" y="2520719"/>
                <a:ext cx="3426488" cy="449926"/>
                <a:chOff x="5779573" y="6937570"/>
                <a:chExt cx="3426488" cy="449926"/>
              </a:xfrm>
            </p:grpSpPr>
            <p:cxnSp>
              <p:nvCxnSpPr>
                <p:cNvPr id="131" name="Straight Connector 13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132" name="Oval 131"/>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3" name="Oval 13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51" name="Oval 1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52" name="Oval 1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68" name="TextBox 167"/>
            <p:cNvSpPr txBox="1"/>
            <p:nvPr/>
          </p:nvSpPr>
          <p:spPr>
            <a:xfrm>
              <a:off x="21573615" y="14415065"/>
              <a:ext cx="1633524" cy="461665"/>
            </a:xfrm>
            <a:prstGeom prst="rect">
              <a:avLst/>
            </a:prstGeom>
            <a:noFill/>
          </p:spPr>
          <p:txBody>
            <a:bodyPr wrap="none" rtlCol="0">
              <a:spAutoFit/>
            </a:bodyPr>
            <a:lstStyle/>
            <a:p>
              <a:r>
                <a:rPr lang="en-SG" sz="2400" dirty="0" smtClean="0">
                  <a:solidFill>
                    <a:schemeClr val="bg1"/>
                  </a:solidFill>
                </a:rPr>
                <a:t>Facing door</a:t>
              </a:r>
            </a:p>
          </p:txBody>
        </p:sp>
        <p:grpSp>
          <p:nvGrpSpPr>
            <p:cNvPr id="188" name="Group 187"/>
            <p:cNvGrpSpPr/>
            <p:nvPr/>
          </p:nvGrpSpPr>
          <p:grpSpPr>
            <a:xfrm rot="10800000">
              <a:off x="15999460" y="15086829"/>
              <a:ext cx="2963915" cy="335388"/>
              <a:chOff x="10223487" y="8740439"/>
              <a:chExt cx="2963915" cy="335388"/>
            </a:xfrm>
          </p:grpSpPr>
          <p:cxnSp>
            <p:nvCxnSpPr>
              <p:cNvPr id="189" name="Straight Connector 18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Oval 189"/>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91" name="Oval 190"/>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5" name="Group 244"/>
            <p:cNvGrpSpPr/>
            <p:nvPr/>
          </p:nvGrpSpPr>
          <p:grpSpPr>
            <a:xfrm rot="10800000">
              <a:off x="18480326" y="13438165"/>
              <a:ext cx="2963915" cy="335388"/>
              <a:chOff x="10223487" y="8740439"/>
              <a:chExt cx="2963915" cy="335388"/>
            </a:xfrm>
          </p:grpSpPr>
          <p:cxnSp>
            <p:nvCxnSpPr>
              <p:cNvPr id="246" name="Straight Connector 2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48" name="Oval 247"/>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9" name="Group 248"/>
            <p:cNvGrpSpPr/>
            <p:nvPr/>
          </p:nvGrpSpPr>
          <p:grpSpPr>
            <a:xfrm rot="8498391">
              <a:off x="18990773" y="14176615"/>
              <a:ext cx="3664510" cy="605768"/>
              <a:chOff x="16428220" y="2520719"/>
              <a:chExt cx="3664510" cy="605768"/>
            </a:xfrm>
          </p:grpSpPr>
          <p:grpSp>
            <p:nvGrpSpPr>
              <p:cNvPr id="250" name="Group 249"/>
              <p:cNvGrpSpPr/>
              <p:nvPr/>
            </p:nvGrpSpPr>
            <p:grpSpPr>
              <a:xfrm>
                <a:off x="16428220" y="2520719"/>
                <a:ext cx="3426488" cy="449926"/>
                <a:chOff x="5779573" y="6937570"/>
                <a:chExt cx="3426488" cy="449926"/>
              </a:xfrm>
            </p:grpSpPr>
            <p:cxnSp>
              <p:nvCxnSpPr>
                <p:cNvPr id="253" name="Straight Connector 252"/>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54" name="Oval 253"/>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5" name="Oval 254"/>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51" name="Oval 2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2" name="Oval 2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60" name="Straight Connector 259"/>
            <p:cNvCxnSpPr/>
            <p:nvPr/>
          </p:nvCxnSpPr>
          <p:spPr>
            <a:xfrm rot="16200000" flipH="1" flipV="1">
              <a:off x="16746490" y="120316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flipV="1">
              <a:off x="14272882" y="137005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flipV="1">
              <a:off x="16915137" y="8260175"/>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16200000" flipH="1" flipV="1">
              <a:off x="14352921" y="10084579"/>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64" name="Group 263"/>
            <p:cNvGrpSpPr/>
            <p:nvPr/>
          </p:nvGrpSpPr>
          <p:grpSpPr>
            <a:xfrm rot="19545244">
              <a:off x="14859486" y="11147497"/>
              <a:ext cx="3426488" cy="578138"/>
              <a:chOff x="16428220" y="2520719"/>
              <a:chExt cx="3426488" cy="578138"/>
            </a:xfrm>
          </p:grpSpPr>
          <p:grpSp>
            <p:nvGrpSpPr>
              <p:cNvPr id="265" name="Group 264"/>
              <p:cNvGrpSpPr/>
              <p:nvPr/>
            </p:nvGrpSpPr>
            <p:grpSpPr>
              <a:xfrm>
                <a:off x="16428220" y="2520719"/>
                <a:ext cx="3426488" cy="449926"/>
                <a:chOff x="5779573" y="6937570"/>
                <a:chExt cx="3426488" cy="449926"/>
              </a:xfrm>
            </p:grpSpPr>
            <p:cxnSp>
              <p:nvCxnSpPr>
                <p:cNvPr id="268" name="Straight Connector 26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69" name="Oval 268"/>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0" name="Oval 26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66" name="Oval 265"/>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1" name="Group 270"/>
            <p:cNvGrpSpPr/>
            <p:nvPr/>
          </p:nvGrpSpPr>
          <p:grpSpPr>
            <a:xfrm rot="19545244">
              <a:off x="15021224" y="7415566"/>
              <a:ext cx="3426488" cy="578138"/>
              <a:chOff x="16428220" y="2520719"/>
              <a:chExt cx="3426488" cy="578138"/>
            </a:xfrm>
          </p:grpSpPr>
          <p:grpSp>
            <p:nvGrpSpPr>
              <p:cNvPr id="272" name="Group 271"/>
              <p:cNvGrpSpPr/>
              <p:nvPr/>
            </p:nvGrpSpPr>
            <p:grpSpPr>
              <a:xfrm>
                <a:off x="16428220" y="2520719"/>
                <a:ext cx="3426488" cy="449926"/>
                <a:chOff x="5779573" y="6937570"/>
                <a:chExt cx="3426488" cy="449926"/>
              </a:xfrm>
            </p:grpSpPr>
            <p:cxnSp>
              <p:nvCxnSpPr>
                <p:cNvPr id="274" name="Straight Connector 27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75" name="Oval 274"/>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6" name="Oval 27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73" name="Oval 272"/>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7" name="Group 276"/>
            <p:cNvGrpSpPr/>
            <p:nvPr/>
          </p:nvGrpSpPr>
          <p:grpSpPr>
            <a:xfrm rot="10800000">
              <a:off x="15912110" y="12052142"/>
              <a:ext cx="2963915" cy="335388"/>
              <a:chOff x="10223487" y="8740439"/>
              <a:chExt cx="2963915" cy="335388"/>
            </a:xfrm>
          </p:grpSpPr>
          <p:cxnSp>
            <p:nvCxnSpPr>
              <p:cNvPr id="278" name="Straight Connector 277"/>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0" name="Oval 279"/>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1" name="Group 280"/>
            <p:cNvGrpSpPr/>
            <p:nvPr/>
          </p:nvGrpSpPr>
          <p:grpSpPr>
            <a:xfrm rot="10800000">
              <a:off x="16131517" y="8348371"/>
              <a:ext cx="2963915" cy="335388"/>
              <a:chOff x="10223487" y="8740439"/>
              <a:chExt cx="2963915" cy="335388"/>
            </a:xfrm>
          </p:grpSpPr>
          <p:cxnSp>
            <p:nvCxnSpPr>
              <p:cNvPr id="282" name="Straight Connector 281"/>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3" name="Oval 282"/>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4" name="Oval 283"/>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85" name="Straight Connector 284"/>
            <p:cNvCxnSpPr/>
            <p:nvPr/>
          </p:nvCxnSpPr>
          <p:spPr>
            <a:xfrm rot="16200000" flipH="1" flipV="1">
              <a:off x="21030735" y="1208373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rot="16200000" flipH="1" flipV="1">
              <a:off x="18684267" y="1381825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87" name="Group 286"/>
            <p:cNvGrpSpPr/>
            <p:nvPr/>
          </p:nvGrpSpPr>
          <p:grpSpPr>
            <a:xfrm rot="5400000">
              <a:off x="17520395" y="9963442"/>
              <a:ext cx="4152223" cy="797122"/>
              <a:chOff x="16732539" y="2234805"/>
              <a:chExt cx="4152223" cy="797122"/>
            </a:xfrm>
          </p:grpSpPr>
          <p:grpSp>
            <p:nvGrpSpPr>
              <p:cNvPr id="288" name="Group 287"/>
              <p:cNvGrpSpPr/>
              <p:nvPr/>
            </p:nvGrpSpPr>
            <p:grpSpPr>
              <a:xfrm>
                <a:off x="16732539" y="2234805"/>
                <a:ext cx="4152223" cy="450757"/>
                <a:chOff x="6083892" y="6651656"/>
                <a:chExt cx="4152223" cy="450757"/>
              </a:xfrm>
            </p:grpSpPr>
            <p:cxnSp>
              <p:nvCxnSpPr>
                <p:cNvPr id="291" name="Straight Connector 290"/>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92" name="Oval 291"/>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3" name="Oval 292"/>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89" name="Oval 288"/>
              <p:cNvSpPr/>
              <p:nvPr/>
            </p:nvSpPr>
            <p:spPr>
              <a:xfrm flipH="1">
                <a:off x="16799383" y="2699451"/>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0" name="Oval 289"/>
              <p:cNvSpPr/>
              <p:nvPr/>
            </p:nvSpPr>
            <p:spPr>
              <a:xfrm>
                <a:off x="20522718" y="26968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01" name="Group 300"/>
            <p:cNvGrpSpPr/>
            <p:nvPr/>
          </p:nvGrpSpPr>
          <p:grpSpPr>
            <a:xfrm rot="5400000">
              <a:off x="19941867" y="8593061"/>
              <a:ext cx="4152223" cy="450757"/>
              <a:chOff x="6083892" y="6651656"/>
              <a:chExt cx="4152223" cy="450757"/>
            </a:xfrm>
          </p:grpSpPr>
          <p:cxnSp>
            <p:nvCxnSpPr>
              <p:cNvPr id="304" name="Straight Connector 303"/>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05" name="Oval 304"/>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06" name="Oval 305"/>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43" name="TextBox 142"/>
            <p:cNvSpPr txBox="1"/>
            <p:nvPr/>
          </p:nvSpPr>
          <p:spPr>
            <a:xfrm>
              <a:off x="16510056" y="5161006"/>
              <a:ext cx="3133487" cy="461665"/>
            </a:xfrm>
            <a:prstGeom prst="rect">
              <a:avLst/>
            </a:prstGeom>
            <a:noFill/>
          </p:spPr>
          <p:txBody>
            <a:bodyPr wrap="none" rtlCol="0">
              <a:spAutoFit/>
            </a:bodyPr>
            <a:lstStyle/>
            <a:p>
              <a:r>
                <a:rPr lang="en-SG" sz="2400" dirty="0" smtClean="0">
                  <a:solidFill>
                    <a:schemeClr val="bg1"/>
                  </a:solidFill>
                </a:rPr>
                <a:t>Upside down setting up</a:t>
              </a:r>
            </a:p>
          </p:txBody>
        </p:sp>
      </p:grpSp>
    </p:spTree>
    <p:extLst>
      <p:ext uri="{BB962C8B-B14F-4D97-AF65-F5344CB8AC3E}">
        <p14:creationId xmlns:p14="http://schemas.microsoft.com/office/powerpoint/2010/main" val="2625054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15068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p:cNvSpPr/>
          <p:nvPr/>
        </p:nvSpPr>
        <p:spPr>
          <a:xfrm>
            <a:off x="3980791" y="3892068"/>
            <a:ext cx="18000000" cy="9000000"/>
          </a:xfrm>
          <a:prstGeom prst="rect">
            <a:avLst/>
          </a:prstGeom>
          <a:solidFill>
            <a:srgbClr val="202020"/>
          </a:solidFill>
          <a:ln w="25400" cap="rnd" cmpd="sng">
            <a:solidFill>
              <a:schemeClr val="bg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p:cNvSpPr/>
          <p:nvPr/>
        </p:nvSpPr>
        <p:spPr>
          <a:xfrm>
            <a:off x="5829300" y="4838700"/>
            <a:ext cx="15563850" cy="6976077"/>
          </a:xfrm>
          <a:prstGeom prst="rect">
            <a:avLst/>
          </a:prstGeom>
          <a:solidFill>
            <a:srgbClr val="202020"/>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1" name="Rectangle 150"/>
          <p:cNvSpPr/>
          <p:nvPr/>
        </p:nvSpPr>
        <p:spPr>
          <a:xfrm>
            <a:off x="17006845" y="3892067"/>
            <a:ext cx="3600000" cy="9000001"/>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2" name="Rectangle 151"/>
          <p:cNvSpPr/>
          <p:nvPr/>
        </p:nvSpPr>
        <p:spPr>
          <a:xfrm>
            <a:off x="8684148" y="3913387"/>
            <a:ext cx="3600000" cy="8978681"/>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3" name="TextBox 152"/>
          <p:cNvSpPr txBox="1"/>
          <p:nvPr/>
        </p:nvSpPr>
        <p:spPr>
          <a:xfrm>
            <a:off x="17299990" y="4838700"/>
            <a:ext cx="2740609" cy="1200329"/>
          </a:xfrm>
          <a:prstGeom prst="rect">
            <a:avLst/>
          </a:prstGeom>
          <a:noFill/>
          <a:ln w="19050">
            <a:noFill/>
          </a:ln>
        </p:spPr>
        <p:txBody>
          <a:bodyPr wrap="square" rtlCol="0">
            <a:spAutoFit/>
          </a:bodyPr>
          <a:lstStyle/>
          <a:p>
            <a:pPr algn="ctr"/>
            <a:r>
              <a:rPr lang="en-SG" sz="2400" smtClean="0">
                <a:solidFill>
                  <a:srgbClr val="202020"/>
                </a:solidFill>
                <a:latin typeface="Arial Black" panose="020B0A04020102020204" pitchFamily="34" charset="0"/>
                <a:cs typeface="Arial" panose="020B0604020202020204" pitchFamily="34" charset="0"/>
              </a:rPr>
              <a:t>Who: </a:t>
            </a:r>
            <a:endParaRPr lang="en-SG" sz="2400">
              <a:solidFill>
                <a:srgbClr val="202020"/>
              </a:solidFill>
              <a:latin typeface="Arial Black" panose="020B0A04020102020204" pitchFamily="34" charset="0"/>
              <a:cs typeface="Arial" panose="020B0604020202020204" pitchFamily="34" charset="0"/>
            </a:endParaRPr>
          </a:p>
          <a:p>
            <a:pPr algn="ctr"/>
            <a:r>
              <a:rPr lang="en-SG" sz="2400">
                <a:solidFill>
                  <a:srgbClr val="202020"/>
                </a:solidFill>
                <a:latin typeface="Arial" panose="020B0604020202020204" pitchFamily="34" charset="0"/>
                <a:cs typeface="Arial" panose="020B0604020202020204" pitchFamily="34" charset="0"/>
              </a:rPr>
              <a:t>Ladies: 28-38</a:t>
            </a:r>
          </a:p>
          <a:p>
            <a:pPr algn="ctr"/>
            <a:r>
              <a:rPr lang="en-SG" sz="2400">
                <a:solidFill>
                  <a:srgbClr val="202020"/>
                </a:solidFill>
                <a:latin typeface="Arial" panose="020B0604020202020204" pitchFamily="34" charset="0"/>
                <a:cs typeface="Arial" panose="020B0604020202020204" pitchFamily="34" charset="0"/>
              </a:rPr>
              <a:t>Gentlemen: 30-40</a:t>
            </a:r>
          </a:p>
        </p:txBody>
      </p:sp>
      <p:sp>
        <p:nvSpPr>
          <p:cNvPr id="154" name="TextBox 153"/>
          <p:cNvSpPr txBox="1"/>
          <p:nvPr/>
        </p:nvSpPr>
        <p:spPr>
          <a:xfrm>
            <a:off x="17445142" y="6246233"/>
            <a:ext cx="2450305" cy="1200329"/>
          </a:xfrm>
          <a:prstGeom prst="rect">
            <a:avLst/>
          </a:prstGeom>
          <a:noFill/>
          <a:ln w="19050">
            <a:noFill/>
          </a:ln>
        </p:spPr>
        <p:txBody>
          <a:bodyPr wrap="square" rtlCol="0">
            <a:spAutoFit/>
          </a:bodyPr>
          <a:lstStyle/>
          <a:p>
            <a:pPr algn="ctr"/>
            <a:r>
              <a:rPr lang="en-SG" sz="2400">
                <a:solidFill>
                  <a:srgbClr val="202020"/>
                </a:solidFill>
                <a:latin typeface="Arial Black" panose="020B0A04020102020204" pitchFamily="34" charset="0"/>
                <a:cs typeface="Arial" panose="020B0604020202020204" pitchFamily="34" charset="0"/>
              </a:rPr>
              <a:t>When: </a:t>
            </a:r>
          </a:p>
          <a:p>
            <a:pPr algn="ctr"/>
            <a:r>
              <a:rPr lang="en-SG" sz="2400" smtClean="0">
                <a:solidFill>
                  <a:srgbClr val="202020"/>
                </a:solidFill>
                <a:latin typeface="Arial" panose="020B0604020202020204" pitchFamily="34" charset="0"/>
                <a:cs typeface="Arial" panose="020B0604020202020204" pitchFamily="34" charset="0"/>
              </a:rPr>
              <a:t>Coming This Nov</a:t>
            </a:r>
            <a:endParaRPr lang="en-SG" sz="2400">
              <a:solidFill>
                <a:srgbClr val="202020"/>
              </a:solidFill>
              <a:latin typeface="Arial" panose="020B0604020202020204" pitchFamily="34" charset="0"/>
              <a:cs typeface="Arial" panose="020B0604020202020204" pitchFamily="34" charset="0"/>
            </a:endParaRPr>
          </a:p>
        </p:txBody>
      </p:sp>
      <p:sp>
        <p:nvSpPr>
          <p:cNvPr id="155" name="TextBox 154"/>
          <p:cNvSpPr txBox="1"/>
          <p:nvPr/>
        </p:nvSpPr>
        <p:spPr>
          <a:xfrm>
            <a:off x="17590294" y="7614429"/>
            <a:ext cx="2160000" cy="1938992"/>
          </a:xfrm>
          <a:prstGeom prst="rect">
            <a:avLst/>
          </a:prstGeom>
          <a:noFill/>
          <a:ln w="19050">
            <a:noFill/>
          </a:ln>
        </p:spPr>
        <p:txBody>
          <a:bodyPr wrap="square" rtlCol="0">
            <a:spAutoFit/>
          </a:bodyPr>
          <a:lstStyle/>
          <a:p>
            <a:pPr algn="ctr"/>
            <a:r>
              <a:rPr lang="en-SG" sz="2400">
                <a:solidFill>
                  <a:srgbClr val="202020"/>
                </a:solidFill>
                <a:latin typeface="Arial Black" panose="020B0A04020102020204" pitchFamily="34" charset="0"/>
                <a:cs typeface="Arial" panose="020B0604020202020204" pitchFamily="34" charset="0"/>
              </a:rPr>
              <a:t>Where: </a:t>
            </a:r>
          </a:p>
          <a:p>
            <a:pPr algn="ctr"/>
            <a:r>
              <a:rPr lang="en-SG" sz="2400">
                <a:solidFill>
                  <a:srgbClr val="202020"/>
                </a:solidFill>
                <a:latin typeface="Arial" panose="020B0604020202020204" pitchFamily="34" charset="0"/>
                <a:cs typeface="Arial" panose="020B0604020202020204" pitchFamily="34" charset="0"/>
              </a:rPr>
              <a:t>Yorimichi Yakitori Izakaya </a:t>
            </a:r>
          </a:p>
          <a:p>
            <a:pPr algn="ctr"/>
            <a:r>
              <a:rPr lang="en-SG" sz="2400">
                <a:solidFill>
                  <a:srgbClr val="202020"/>
                </a:solidFill>
                <a:latin typeface="Arial" panose="020B0604020202020204" pitchFamily="34" charset="0"/>
                <a:cs typeface="Arial" panose="020B0604020202020204" pitchFamily="34" charset="0"/>
              </a:rPr>
              <a:t>@Beach </a:t>
            </a:r>
            <a:r>
              <a:rPr lang="en-SG" sz="2400" smtClean="0">
                <a:solidFill>
                  <a:srgbClr val="202020"/>
                </a:solidFill>
                <a:latin typeface="Arial" panose="020B0604020202020204" pitchFamily="34" charset="0"/>
                <a:cs typeface="Arial" panose="020B0604020202020204" pitchFamily="34" charset="0"/>
              </a:rPr>
              <a:t>Rd</a:t>
            </a:r>
            <a:endParaRPr lang="en-SG" sz="2400">
              <a:solidFill>
                <a:srgbClr val="202020"/>
              </a:solidFill>
              <a:latin typeface="Arial" panose="020B0604020202020204" pitchFamily="34" charset="0"/>
              <a:cs typeface="Arial" panose="020B0604020202020204" pitchFamily="34" charset="0"/>
            </a:endParaRPr>
          </a:p>
        </p:txBody>
      </p:sp>
      <p:sp>
        <p:nvSpPr>
          <p:cNvPr id="156" name="TextBox 155"/>
          <p:cNvSpPr txBox="1"/>
          <p:nvPr/>
        </p:nvSpPr>
        <p:spPr>
          <a:xfrm>
            <a:off x="8689626" y="5303775"/>
            <a:ext cx="3594522" cy="3785652"/>
          </a:xfrm>
          <a:prstGeom prst="rect">
            <a:avLst/>
          </a:prstGeom>
          <a:noFill/>
        </p:spPr>
        <p:txBody>
          <a:bodyPr wrap="square" rtlCol="0">
            <a:spAutoFit/>
          </a:bodyPr>
          <a:lstStyle/>
          <a:p>
            <a:pPr algn="ctr"/>
            <a:r>
              <a:rPr lang="en-SG" sz="6000" smtClean="0">
                <a:solidFill>
                  <a:srgbClr val="202020"/>
                </a:solidFill>
                <a:latin typeface="Bauhaus 93" panose="04030905020B02020C02" pitchFamily="82" charset="0"/>
                <a:cs typeface="Arial" panose="020B0604020202020204" pitchFamily="34" charset="0"/>
              </a:rPr>
              <a:t>DINING</a:t>
            </a:r>
          </a:p>
          <a:p>
            <a:pPr algn="ctr"/>
            <a:r>
              <a:rPr lang="en-SG" sz="6000" smtClean="0">
                <a:solidFill>
                  <a:srgbClr val="202020"/>
                </a:solidFill>
                <a:latin typeface="Bauhaus 93" panose="04030905020B02020C02" pitchFamily="82" charset="0"/>
                <a:cs typeface="Arial" panose="020B0604020202020204" pitchFamily="34" charset="0"/>
              </a:rPr>
              <a:t>IN </a:t>
            </a:r>
          </a:p>
          <a:p>
            <a:pPr algn="ctr"/>
            <a:r>
              <a:rPr lang="en-SG" sz="6000" smtClean="0">
                <a:solidFill>
                  <a:srgbClr val="202020"/>
                </a:solidFill>
                <a:latin typeface="Bauhaus 93" panose="04030905020B02020C02" pitchFamily="82" charset="0"/>
                <a:cs typeface="Arial" panose="020B0604020202020204" pitchFamily="34" charset="0"/>
              </a:rPr>
              <a:t>THE</a:t>
            </a:r>
          </a:p>
          <a:p>
            <a:pPr algn="ctr"/>
            <a:r>
              <a:rPr lang="en-SG" sz="6000" smtClean="0">
                <a:solidFill>
                  <a:srgbClr val="202020"/>
                </a:solidFill>
                <a:latin typeface="Bauhaus 93" panose="04030905020B02020C02" pitchFamily="82" charset="0"/>
                <a:cs typeface="Arial" panose="020B0604020202020204" pitchFamily="34" charset="0"/>
              </a:rPr>
              <a:t>DARK</a:t>
            </a:r>
            <a:endParaRPr lang="en-SG" sz="6000">
              <a:solidFill>
                <a:srgbClr val="202020"/>
              </a:solidFill>
              <a:latin typeface="Bauhaus 93" panose="04030905020B02020C02" pitchFamily="82" charset="0"/>
              <a:cs typeface="Arial" panose="020B0604020202020204" pitchFamily="34" charset="0"/>
            </a:endParaRPr>
          </a:p>
        </p:txBody>
      </p:sp>
      <p:sp>
        <p:nvSpPr>
          <p:cNvPr id="157" name="Rectangle 156"/>
          <p:cNvSpPr/>
          <p:nvPr/>
        </p:nvSpPr>
        <p:spPr>
          <a:xfrm>
            <a:off x="17299990" y="12040724"/>
            <a:ext cx="1181734" cy="646331"/>
          </a:xfrm>
          <a:prstGeom prst="rect">
            <a:avLst/>
          </a:prstGeom>
        </p:spPr>
        <p:txBody>
          <a:bodyPr wrap="none">
            <a:spAutoFit/>
          </a:bodyPr>
          <a:lstStyle/>
          <a:p>
            <a:r>
              <a:rPr lang="en-SG" sz="1200">
                <a:latin typeface="Arial" panose="020B0604020202020204" pitchFamily="34" charset="0"/>
                <a:cs typeface="Arial" panose="020B0604020202020204" pitchFamily="34" charset="0"/>
              </a:rPr>
              <a:t>Price </a:t>
            </a:r>
            <a:r>
              <a:rPr lang="en-SG" sz="1200" smtClean="0">
                <a:latin typeface="Arial" panose="020B0604020202020204" pitchFamily="34" charset="0"/>
                <a:cs typeface="Arial" panose="020B0604020202020204" pitchFamily="34" charset="0"/>
              </a:rPr>
              <a:t>includes:</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Facilitation</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8 Dishes </a:t>
            </a:r>
            <a:endParaRPr lang="en-SG" sz="1200">
              <a:latin typeface="Arial" panose="020B0604020202020204" pitchFamily="34" charset="0"/>
              <a:cs typeface="Arial" panose="020B0604020202020204" pitchFamily="34" charset="0"/>
            </a:endParaRPr>
          </a:p>
        </p:txBody>
      </p:sp>
      <p:sp>
        <p:nvSpPr>
          <p:cNvPr id="158" name="TextBox 157"/>
          <p:cNvSpPr txBox="1"/>
          <p:nvPr/>
        </p:nvSpPr>
        <p:spPr>
          <a:xfrm>
            <a:off x="9126024" y="4527175"/>
            <a:ext cx="2716247" cy="646331"/>
          </a:xfrm>
          <a:prstGeom prst="rect">
            <a:avLst/>
          </a:prstGeom>
          <a:noFill/>
        </p:spPr>
        <p:txBody>
          <a:bodyPr wrap="square" rtlCol="0">
            <a:spAutoFit/>
          </a:bodyPr>
          <a:lstStyle/>
          <a:p>
            <a:pPr algn="ctr"/>
            <a:r>
              <a:rPr lang="en-SG">
                <a:latin typeface="Arial Narrow" panose="020B0606020202030204" pitchFamily="34" charset="0"/>
                <a:ea typeface="Söhne"/>
              </a:rPr>
              <a:t>INNER SOUL VERSE </a:t>
            </a:r>
            <a:endParaRPr lang="en-SG" smtClean="0">
              <a:latin typeface="Arial Narrow" panose="020B0606020202030204" pitchFamily="34" charset="0"/>
              <a:ea typeface="Söhne"/>
            </a:endParaRPr>
          </a:p>
          <a:p>
            <a:pPr algn="ctr"/>
            <a:r>
              <a:rPr lang="en-SG" smtClean="0">
                <a:latin typeface="Arial Narrow" panose="020B0606020202030204" pitchFamily="34" charset="0"/>
                <a:ea typeface="Söhne"/>
              </a:rPr>
              <a:t>PRESENTS</a:t>
            </a:r>
            <a:endParaRPr lang="en-SG">
              <a:latin typeface="Arial Narrow" panose="020B0606020202030204" pitchFamily="34" charset="0"/>
              <a:ea typeface="Söhne"/>
            </a:endParaRPr>
          </a:p>
        </p:txBody>
      </p:sp>
      <p:sp>
        <p:nvSpPr>
          <p:cNvPr id="159" name="Rounded Rectangle 158"/>
          <p:cNvSpPr/>
          <p:nvPr/>
        </p:nvSpPr>
        <p:spPr>
          <a:xfrm>
            <a:off x="13309433" y="6759293"/>
            <a:ext cx="2648070" cy="2648070"/>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0" name="Rounded Rectangle 159"/>
          <p:cNvSpPr/>
          <p:nvPr/>
        </p:nvSpPr>
        <p:spPr>
          <a:xfrm>
            <a:off x="12980791" y="6441355"/>
            <a:ext cx="3314655" cy="3314655"/>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6" name="Rounded Rectangle 165"/>
          <p:cNvSpPr/>
          <p:nvPr/>
        </p:nvSpPr>
        <p:spPr>
          <a:xfrm>
            <a:off x="13638074" y="7077230"/>
            <a:ext cx="2012197" cy="2012197"/>
          </a:xfrm>
          <a:prstGeom prst="roundRect">
            <a:avLst/>
          </a:prstGeom>
          <a:solidFill>
            <a:srgbClr val="202020">
              <a:alpha val="45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4" name="TextBox 133"/>
          <p:cNvSpPr txBox="1"/>
          <p:nvPr/>
        </p:nvSpPr>
        <p:spPr>
          <a:xfrm>
            <a:off x="13884192" y="7313852"/>
            <a:ext cx="1576166" cy="1569660"/>
          </a:xfrm>
          <a:prstGeom prst="rect">
            <a:avLst/>
          </a:prstGeom>
          <a:noFill/>
          <a:ln w="19050">
            <a:noFill/>
          </a:ln>
        </p:spPr>
        <p:txBody>
          <a:bodyPr wrap="square" rtlCol="0">
            <a:spAutoFit/>
          </a:bodyPr>
          <a:lstStyle/>
          <a:p>
            <a:pPr algn="ctr"/>
            <a:r>
              <a:rPr lang="en-SG" sz="4800" smtClean="0">
                <a:solidFill>
                  <a:schemeClr val="bg1"/>
                </a:solidFill>
                <a:latin typeface="Bauhaus 93" panose="04030905020B02020C02" pitchFamily="82" charset="0"/>
                <a:cs typeface="Arial" panose="020B0604020202020204" pitchFamily="34" charset="0"/>
              </a:rPr>
              <a:t>THIS</a:t>
            </a:r>
          </a:p>
          <a:p>
            <a:pPr algn="ctr"/>
            <a:r>
              <a:rPr lang="en-SG" sz="4800" smtClean="0">
                <a:solidFill>
                  <a:schemeClr val="bg1"/>
                </a:solidFill>
                <a:latin typeface="Bauhaus 93" panose="04030905020B02020C02" pitchFamily="82" charset="0"/>
                <a:cs typeface="Arial" panose="020B0604020202020204" pitchFamily="34" charset="0"/>
              </a:rPr>
              <a:t>NOV</a:t>
            </a:r>
            <a:endParaRPr lang="en-SG" sz="4800">
              <a:solidFill>
                <a:schemeClr val="bg1"/>
              </a:solidFill>
              <a:latin typeface="Bauhaus 93" panose="04030905020B02020C02" pitchFamily="82" charset="0"/>
              <a:cs typeface="Arial" panose="020B0604020202020204" pitchFamily="34"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75105" t="50024" r="-335" b="25204"/>
          <a:stretch/>
        </p:blipFill>
        <p:spPr>
          <a:xfrm>
            <a:off x="21055037" y="3908625"/>
            <a:ext cx="929486" cy="912613"/>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3529"/>
          <a:stretch/>
        </p:blipFill>
        <p:spPr>
          <a:xfrm rot="16200000">
            <a:off x="3326138" y="4558805"/>
            <a:ext cx="3891488" cy="2558009"/>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3436"/>
          <a:stretch/>
        </p:blipFill>
        <p:spPr>
          <a:xfrm rot="10800000">
            <a:off x="-4594912" y="8583925"/>
            <a:ext cx="1233593" cy="4436584"/>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877868" y="8541382"/>
            <a:ext cx="3457840" cy="5207780"/>
          </a:xfrm>
          <a:prstGeom prst="rect">
            <a:avLst/>
          </a:prstGeom>
          <a:effectLst>
            <a:glow rad="50800">
              <a:srgbClr val="C00000">
                <a:alpha val="10000"/>
              </a:srgbClr>
            </a:glow>
          </a:effectLst>
        </p:spPr>
      </p:pic>
      <p:pic>
        <p:nvPicPr>
          <p:cNvPr id="1026" name="Picture 2" descr="Omakase Rooms | Japanese Restaurant in New York, N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3196"/>
          <a:stretch/>
        </p:blipFill>
        <p:spPr bwMode="auto">
          <a:xfrm>
            <a:off x="-3788602" y="7285336"/>
            <a:ext cx="2790622" cy="81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69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5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3961451" y="3851147"/>
            <a:ext cx="18000000" cy="9000000"/>
          </a:xfrm>
          <a:prstGeom prst="rect">
            <a:avLst/>
          </a:prstGeom>
          <a:solidFill>
            <a:schemeClr val="tx1"/>
          </a:solidFill>
          <a:ln w="304800" cmpd="dbl">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5058" y="4565409"/>
            <a:ext cx="2273402" cy="2297281"/>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5192" y="4902278"/>
            <a:ext cx="9737960" cy="7778956"/>
          </a:xfrm>
          <a:prstGeom prst="rect">
            <a:avLst/>
          </a:prstGeom>
        </p:spPr>
      </p:pic>
      <p:sp>
        <p:nvSpPr>
          <p:cNvPr id="144" name="Rectangle 143"/>
          <p:cNvSpPr/>
          <p:nvPr/>
        </p:nvSpPr>
        <p:spPr>
          <a:xfrm>
            <a:off x="101059" y="19778407"/>
            <a:ext cx="11998325" cy="1200329"/>
          </a:xfrm>
          <a:prstGeom prst="rect">
            <a:avLst/>
          </a:prstGeom>
        </p:spPr>
        <p:txBody>
          <a:bodyPr>
            <a:spAutoFit/>
          </a:bodyPr>
          <a:lstStyle/>
          <a:p>
            <a:pPr lvl="0" defTabSz="914400" eaLnBrk="0" fontAlgn="base" hangingPunct="0">
              <a:spcBef>
                <a:spcPct val="0"/>
              </a:spcBef>
              <a:spcAft>
                <a:spcPct val="0"/>
              </a:spcAft>
            </a:pPr>
            <a:r>
              <a:rPr lang="en-US" altLang="en-US">
                <a:solidFill>
                  <a:srgbClr val="C44C22"/>
                </a:solidFill>
                <a:latin typeface="Arial" panose="020B0604020202020204" pitchFamily="34" charset="0"/>
                <a:ea typeface="Söhne"/>
              </a:rPr>
              <a:t>Meet fellow singles who share your love of adventure in the eerie domain. In this Haunted House edition, where ghostly singles unite to solve enigmatic cubes and find spectral connections. With our Game Masters as your love orchestrators, will leave you with unforgettable memories and, who knows, possibly even a special someone by your side.</a:t>
            </a:r>
            <a:endParaRPr lang="en-US" altLang="en-US">
              <a:solidFill>
                <a:srgbClr val="C44C22"/>
              </a:solidFill>
              <a:latin typeface="Arial" panose="020B0604020202020204" pitchFamily="34" charset="0"/>
            </a:endParaRPr>
          </a:p>
        </p:txBody>
      </p:sp>
      <p:sp>
        <p:nvSpPr>
          <p:cNvPr id="31" name="TextBox 30"/>
          <p:cNvSpPr txBox="1"/>
          <p:nvPr/>
        </p:nvSpPr>
        <p:spPr>
          <a:xfrm>
            <a:off x="4533331" y="5714050"/>
            <a:ext cx="6163868" cy="3231654"/>
          </a:xfrm>
          <a:prstGeom prst="rect">
            <a:avLst/>
          </a:prstGeom>
          <a:noFill/>
        </p:spPr>
        <p:txBody>
          <a:bodyPr wrap="square" rtlCol="0">
            <a:spAutoFit/>
          </a:bodyPr>
          <a:lstStyle/>
          <a:p>
            <a:pPr algn="ctr"/>
            <a:r>
              <a:rPr lang="en-SG" sz="6000" smtClean="0">
                <a:solidFill>
                  <a:srgbClr val="FF0000"/>
                </a:solidFill>
                <a:latin typeface="Charlemagne Std" panose="04020705060702020204" pitchFamily="82" charset="0"/>
              </a:rPr>
              <a:t>Halloween</a:t>
            </a:r>
          </a:p>
          <a:p>
            <a:pPr algn="ctr"/>
            <a:r>
              <a:rPr lang="en-SG" sz="6000" smtClean="0">
                <a:solidFill>
                  <a:srgbClr val="FF0000"/>
                </a:solidFill>
                <a:latin typeface="Charlemagne Std" panose="04020705060702020204" pitchFamily="82" charset="0"/>
              </a:rPr>
              <a:t>Game</a:t>
            </a:r>
          </a:p>
          <a:p>
            <a:pPr algn="ctr"/>
            <a:r>
              <a:rPr lang="en-SG" sz="6000" smtClean="0">
                <a:solidFill>
                  <a:srgbClr val="FF0000"/>
                </a:solidFill>
                <a:latin typeface="Charlemagne Std" panose="04020705060702020204" pitchFamily="82" charset="0"/>
              </a:rPr>
              <a:t>Cube </a:t>
            </a:r>
          </a:p>
          <a:p>
            <a:pPr algn="ctr"/>
            <a:r>
              <a:rPr lang="en-SG" sz="2400" smtClean="0">
                <a:solidFill>
                  <a:schemeClr val="bg1"/>
                </a:solidFill>
                <a:latin typeface="Charlemagne Std" panose="04020705060702020204" pitchFamily="82" charset="0"/>
              </a:rPr>
              <a:t>(CHINESE LANGUAGE)</a:t>
            </a:r>
            <a:endParaRPr lang="en-SG" sz="2400">
              <a:solidFill>
                <a:schemeClr val="bg1"/>
              </a:solidFill>
              <a:latin typeface="Charlemagne Std" panose="04020705060702020204" pitchFamily="82" charset="0"/>
            </a:endParaRPr>
          </a:p>
        </p:txBody>
      </p:sp>
      <p:grpSp>
        <p:nvGrpSpPr>
          <p:cNvPr id="20" name="Group 19"/>
          <p:cNvGrpSpPr/>
          <p:nvPr/>
        </p:nvGrpSpPr>
        <p:grpSpPr>
          <a:xfrm>
            <a:off x="-21319555" y="9369961"/>
            <a:ext cx="19133550" cy="12949420"/>
            <a:chOff x="-19660332" y="3125431"/>
            <a:chExt cx="19133550" cy="12949420"/>
          </a:xfrm>
        </p:grpSpPr>
        <p:grpSp>
          <p:nvGrpSpPr>
            <p:cNvPr id="36" name="Group 35"/>
            <p:cNvGrpSpPr/>
            <p:nvPr/>
          </p:nvGrpSpPr>
          <p:grpSpPr>
            <a:xfrm>
              <a:off x="-18822703" y="3879378"/>
              <a:ext cx="18295921" cy="11308080"/>
              <a:chOff x="-18822703" y="3879378"/>
              <a:chExt cx="18295921" cy="11308080"/>
            </a:xfrm>
          </p:grpSpPr>
          <p:cxnSp>
            <p:nvCxnSpPr>
              <p:cNvPr id="40" name="Straight Connector 39"/>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1" name="Straight Connector 50"/>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2" name="Straight Connector 51"/>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3" name="Straight Connector 52"/>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4" name="Straight Connector 53"/>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5" name="Straight Connector 54"/>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6" name="Straight Connector 55"/>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7" name="Straight Connector 56"/>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8" name="Straight Connector 57"/>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0" name="Straight Connector 59"/>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1" name="Straight Connector 60"/>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2" name="Straight Connector 61"/>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63" name="Straight Connector 62"/>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37" name="TextBox 36"/>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38" name="TextBox 37"/>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39" name="TextBox 38"/>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grpSp>
        <p:nvGrpSpPr>
          <p:cNvPr id="79" name="Group 78"/>
          <p:cNvGrpSpPr/>
          <p:nvPr/>
        </p:nvGrpSpPr>
        <p:grpSpPr>
          <a:xfrm>
            <a:off x="27168467" y="-2354448"/>
            <a:ext cx="21600000" cy="10815477"/>
            <a:chOff x="1024382" y="3061029"/>
            <a:chExt cx="21600000" cy="10815477"/>
          </a:xfrm>
        </p:grpSpPr>
        <p:sp>
          <p:nvSpPr>
            <p:cNvPr id="80" name="Rectangle 79"/>
            <p:cNvSpPr/>
            <p:nvPr/>
          </p:nvSpPr>
          <p:spPr>
            <a:xfrm>
              <a:off x="1024382" y="3061029"/>
              <a:ext cx="21600000" cy="10800000"/>
            </a:xfrm>
            <a:prstGeom prst="rect">
              <a:avLst/>
            </a:prstGeom>
            <a:gradFill flip="none" rotWithShape="1">
              <a:gsLst>
                <a:gs pos="0">
                  <a:srgbClr val="E6E6E6">
                    <a:shade val="30000"/>
                    <a:satMod val="115000"/>
                  </a:srgbClr>
                </a:gs>
                <a:gs pos="50000">
                  <a:srgbClr val="E6E6E6">
                    <a:shade val="67500"/>
                    <a:satMod val="115000"/>
                  </a:srgbClr>
                </a:gs>
                <a:gs pos="100000">
                  <a:srgbClr val="E6E6E6">
                    <a:shade val="100000"/>
                    <a:satMod val="115000"/>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03" y="7889400"/>
              <a:ext cx="7494862" cy="5987106"/>
            </a:xfrm>
            <a:prstGeom prst="rect">
              <a:avLst/>
            </a:prstGeom>
          </p:spPr>
        </p:pic>
        <p:sp>
          <p:nvSpPr>
            <p:cNvPr id="82" name="TextBox 81"/>
            <p:cNvSpPr txBox="1"/>
            <p:nvPr/>
          </p:nvSpPr>
          <p:spPr>
            <a:xfrm>
              <a:off x="2239770" y="3382503"/>
              <a:ext cx="4389390" cy="369332"/>
            </a:xfrm>
            <a:prstGeom prst="rect">
              <a:avLst/>
            </a:prstGeom>
            <a:noFill/>
          </p:spPr>
          <p:txBody>
            <a:bodyPr wrap="square" rtlCol="0">
              <a:spAutoFit/>
            </a:bodyPr>
            <a:lstStyle/>
            <a:p>
              <a:pPr algn="ctr"/>
              <a:r>
                <a:rPr lang="en-SG" smtClean="0">
                  <a:solidFill>
                    <a:schemeClr val="bg1">
                      <a:lumMod val="75000"/>
                    </a:schemeClr>
                  </a:solidFill>
                  <a:latin typeface="Arial" panose="020B0604020202020204" pitchFamily="34" charset="0"/>
                  <a:cs typeface="Arial" panose="020B0604020202020204" pitchFamily="34" charset="0"/>
                </a:rPr>
                <a:t>INNER SOUL VERSE PRESENTS</a:t>
              </a:r>
            </a:p>
          </p:txBody>
        </p:sp>
        <p:sp>
          <p:nvSpPr>
            <p:cNvPr id="83" name="TextBox 82"/>
            <p:cNvSpPr txBox="1"/>
            <p:nvPr/>
          </p:nvSpPr>
          <p:spPr>
            <a:xfrm>
              <a:off x="5427378" y="4824748"/>
              <a:ext cx="12057014" cy="1107996"/>
            </a:xfrm>
            <a:prstGeom prst="rect">
              <a:avLst/>
            </a:prstGeom>
            <a:noFill/>
          </p:spPr>
          <p:txBody>
            <a:bodyPr wrap="square" rtlCol="0">
              <a:spAutoFit/>
            </a:bodyPr>
            <a:lstStyle/>
            <a:p>
              <a:pPr algn="ctr"/>
              <a:r>
                <a:rPr lang="en-SG" sz="6600" smtClean="0">
                  <a:solidFill>
                    <a:srgbClr val="FF0000"/>
                  </a:solidFill>
                  <a:latin typeface="Charlemagne Std" panose="04020705060702020204" pitchFamily="82" charset="0"/>
                </a:rPr>
                <a:t>Game </a:t>
              </a:r>
              <a:r>
                <a:rPr lang="en-SG" sz="6600">
                  <a:solidFill>
                    <a:srgbClr val="FF0000"/>
                  </a:solidFill>
                  <a:latin typeface="Charlemagne Std" panose="04020705060702020204" pitchFamily="82" charset="0"/>
                </a:rPr>
                <a:t>Cube</a:t>
              </a:r>
            </a:p>
          </p:txBody>
        </p:sp>
        <p:sp>
          <p:nvSpPr>
            <p:cNvPr id="84" name="Rectangle 4"/>
            <p:cNvSpPr>
              <a:spLocks noChangeArrowheads="1"/>
            </p:cNvSpPr>
            <p:nvPr/>
          </p:nvSpPr>
          <p:spPr bwMode="auto">
            <a:xfrm>
              <a:off x="5110495" y="6010679"/>
              <a:ext cx="12230055" cy="2677656"/>
            </a:xfrm>
            <a:prstGeom prst="rect">
              <a:avLst/>
            </a:prstGeom>
            <a:solidFill>
              <a:schemeClr val="tx1">
                <a:lumMod val="65000"/>
                <a:lumOff val="35000"/>
                <a:alpha val="65000"/>
              </a:schemeClr>
            </a:solid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z="2800" smtClean="0">
                  <a:solidFill>
                    <a:schemeClr val="bg1"/>
                  </a:solidFill>
                  <a:latin typeface="Arial" panose="020B0604020202020204" pitchFamily="34" charset="0"/>
                  <a:ea typeface="Söhne"/>
                </a:rPr>
                <a:t>In </a:t>
              </a:r>
              <a:r>
                <a:rPr lang="en-US" altLang="zh-CN" sz="2800">
                  <a:solidFill>
                    <a:schemeClr val="bg1"/>
                  </a:solidFill>
                  <a:latin typeface="Arial" panose="020B0604020202020204" pitchFamily="34" charset="0"/>
                  <a:ea typeface="Söhne"/>
                </a:rPr>
                <a:t>this </a:t>
              </a:r>
              <a:r>
                <a:rPr lang="en-US" altLang="zh-CN" sz="2800" smtClean="0">
                  <a:solidFill>
                    <a:schemeClr val="bg1"/>
                  </a:solidFill>
                  <a:latin typeface="Arial" panose="020B0604020202020204" pitchFamily="34" charset="0"/>
                  <a:ea typeface="Söhne"/>
                </a:rPr>
                <a:t>Halloween, </a:t>
              </a:r>
              <a:r>
                <a:rPr lang="en-US" altLang="zh-CN" sz="2800">
                  <a:solidFill>
                    <a:schemeClr val="bg1"/>
                  </a:solidFill>
                  <a:latin typeface="Arial" panose="020B0604020202020204" pitchFamily="34" charset="0"/>
                  <a:ea typeface="Söhne"/>
                </a:rPr>
                <a:t>where ghostly singles unite to solve enigmatic cubes and find spectral connections. With our Game Masters as your love orchestrators, will leave you with unforgettable </a:t>
              </a:r>
              <a:r>
                <a:rPr lang="en-US" altLang="zh-CN" sz="2800" smtClean="0">
                  <a:solidFill>
                    <a:schemeClr val="bg1"/>
                  </a:solidFill>
                  <a:latin typeface="Arial" panose="020B0604020202020204" pitchFamily="34" charset="0"/>
                  <a:ea typeface="Söhne"/>
                </a:rPr>
                <a:t>memories.</a:t>
              </a:r>
            </a:p>
            <a:p>
              <a:pPr lvl="0" defTabSz="914400" eaLnBrk="0" fontAlgn="base" hangingPunct="0">
                <a:spcBef>
                  <a:spcPct val="0"/>
                </a:spcBef>
                <a:spcAft>
                  <a:spcPct val="0"/>
                </a:spcAft>
              </a:pPr>
              <a:r>
                <a:rPr lang="zh-CN" altLang="en-US" sz="2800">
                  <a:solidFill>
                    <a:schemeClr val="bg1"/>
                  </a:solidFill>
                  <a:latin typeface="Arial" panose="020B0604020202020204" pitchFamily="34" charset="0"/>
                  <a:ea typeface="Söhne"/>
                </a:rPr>
                <a:t>想要来一场不一样的万圣之旅吗？透过游戏大师的“穿针引线”，认识志同道合的朋友，一起寻幽探秘，解开重重谜底。在魔幻的游戏世界里，一同留下难忘的回忆。也许您正等待的那一个特别的他</a:t>
              </a:r>
              <a:r>
                <a:rPr lang="en-US" altLang="zh-CN" sz="2800">
                  <a:solidFill>
                    <a:schemeClr val="bg1"/>
                  </a:solidFill>
                  <a:latin typeface="Arial" panose="020B0604020202020204" pitchFamily="34" charset="0"/>
                  <a:ea typeface="Söhne"/>
                </a:rPr>
                <a:t>/</a:t>
              </a:r>
              <a:r>
                <a:rPr lang="zh-CN" altLang="en-US" sz="2800">
                  <a:solidFill>
                    <a:schemeClr val="bg1"/>
                  </a:solidFill>
                  <a:latin typeface="Arial" panose="020B0604020202020204" pitchFamily="34" charset="0"/>
                  <a:ea typeface="Söhne"/>
                </a:rPr>
                <a:t>她会在这一刻相遇？</a:t>
              </a:r>
              <a:endParaRPr lang="en-US" altLang="zh-CN" sz="2800">
                <a:solidFill>
                  <a:schemeClr val="bg1"/>
                </a:solidFill>
                <a:latin typeface="Arial" panose="020B0604020202020204" pitchFamily="34" charset="0"/>
                <a:ea typeface="Söhne"/>
              </a:endParaRPr>
            </a:p>
          </p:txBody>
        </p:sp>
        <p:sp>
          <p:nvSpPr>
            <p:cNvPr id="85" name="TextBox 84"/>
            <p:cNvSpPr txBox="1"/>
            <p:nvPr/>
          </p:nvSpPr>
          <p:spPr>
            <a:xfrm>
              <a:off x="17801275" y="4691445"/>
              <a:ext cx="3829213" cy="7848302"/>
            </a:xfrm>
            <a:prstGeom prst="rect">
              <a:avLst/>
            </a:prstGeom>
            <a:noFill/>
          </p:spPr>
          <p:txBody>
            <a:bodyPr wrap="square" rtlCol="0">
              <a:spAutoFit/>
            </a:bodyPr>
            <a:lstStyle/>
            <a:p>
              <a:r>
                <a:rPr lang="en-SG" sz="3600" b="1" smtClean="0">
                  <a:solidFill>
                    <a:srgbClr val="FA8F00"/>
                  </a:solidFill>
                  <a:latin typeface="Arial Narrow" panose="020B0606020202030204" pitchFamily="34" charset="0"/>
                  <a:ea typeface="Söhne"/>
                </a:rPr>
                <a:t>Singles</a:t>
              </a:r>
            </a:p>
            <a:p>
              <a:r>
                <a:rPr lang="en-SG" sz="3600" smtClean="0">
                  <a:solidFill>
                    <a:schemeClr val="bg2">
                      <a:lumMod val="50000"/>
                    </a:schemeClr>
                  </a:solidFill>
                  <a:latin typeface="Arial Narrow" panose="020B0606020202030204" pitchFamily="34" charset="0"/>
                  <a:ea typeface="Söhne"/>
                </a:rPr>
                <a:t>Male: 25 - 32</a:t>
              </a:r>
            </a:p>
            <a:p>
              <a:r>
                <a:rPr lang="en-SG" sz="3600" smtClean="0">
                  <a:solidFill>
                    <a:schemeClr val="bg2">
                      <a:lumMod val="50000"/>
                    </a:schemeClr>
                  </a:solidFill>
                  <a:latin typeface="Arial Narrow" panose="020B0606020202030204" pitchFamily="34" charset="0"/>
                  <a:ea typeface="Söhne"/>
                </a:rPr>
                <a:t>Female: 23 - 30</a:t>
              </a:r>
            </a:p>
            <a:p>
              <a:endParaRPr lang="en-SG" sz="3600">
                <a:solidFill>
                  <a:schemeClr val="bg1"/>
                </a:solidFill>
                <a:latin typeface="Arial Narrow" panose="020B0606020202030204" pitchFamily="34" charset="0"/>
                <a:ea typeface="Söhne"/>
              </a:endParaRPr>
            </a:p>
            <a:p>
              <a:r>
                <a:rPr lang="en-SG" sz="3600" b="1">
                  <a:solidFill>
                    <a:srgbClr val="FA8F00"/>
                  </a:solidFill>
                  <a:latin typeface="Arial Narrow" panose="020B0606020202030204" pitchFamily="34" charset="0"/>
                  <a:ea typeface="Söhne"/>
                </a:rPr>
                <a:t>When</a:t>
              </a:r>
            </a:p>
            <a:p>
              <a:r>
                <a:rPr lang="en-SG" sz="3600">
                  <a:solidFill>
                    <a:schemeClr val="bg2">
                      <a:lumMod val="50000"/>
                    </a:schemeClr>
                  </a:solidFill>
                  <a:latin typeface="Arial Narrow" panose="020B0606020202030204" pitchFamily="34" charset="0"/>
                  <a:ea typeface="Söhne"/>
                </a:rPr>
                <a:t>COMING THIS SEPT </a:t>
              </a:r>
            </a:p>
            <a:p>
              <a:endParaRPr lang="en-SG" sz="3600" smtClean="0">
                <a:solidFill>
                  <a:schemeClr val="bg1"/>
                </a:solidFill>
                <a:latin typeface="Arial Narrow" panose="020B0606020202030204" pitchFamily="34" charset="0"/>
                <a:ea typeface="Söhne"/>
              </a:endParaRPr>
            </a:p>
            <a:p>
              <a:r>
                <a:rPr lang="en-SG" sz="3600" b="1">
                  <a:solidFill>
                    <a:srgbClr val="FA8F00"/>
                  </a:solidFill>
                  <a:latin typeface="Arial Narrow" panose="020B0606020202030204" pitchFamily="34" charset="0"/>
                  <a:ea typeface="Söhne"/>
                </a:rPr>
                <a:t>Where:</a:t>
              </a:r>
            </a:p>
            <a:p>
              <a:r>
                <a:rPr lang="en-SG" sz="3600">
                  <a:solidFill>
                    <a:schemeClr val="bg2">
                      <a:lumMod val="50000"/>
                    </a:schemeClr>
                  </a:solidFill>
                  <a:latin typeface="Arial Narrow" panose="020B0606020202030204" pitchFamily="34" charset="0"/>
                </a:rPr>
                <a:t>Yorimichi Yakitori</a:t>
              </a:r>
            </a:p>
            <a:p>
              <a:r>
                <a:rPr lang="en-SG" sz="3600">
                  <a:solidFill>
                    <a:schemeClr val="bg2">
                      <a:lumMod val="50000"/>
                    </a:schemeClr>
                  </a:solidFill>
                  <a:latin typeface="Arial Narrow" panose="020B0606020202030204" pitchFamily="34" charset="0"/>
                </a:rPr>
                <a:t>Izayaka</a:t>
              </a:r>
            </a:p>
            <a:p>
              <a:r>
                <a:rPr lang="en-SG" sz="3600">
                  <a:solidFill>
                    <a:schemeClr val="bg2">
                      <a:lumMod val="50000"/>
                    </a:schemeClr>
                  </a:solidFill>
                  <a:latin typeface="Arial Narrow" panose="020B0606020202030204" pitchFamily="34" charset="0"/>
                </a:rPr>
                <a:t>@ Beach </a:t>
              </a:r>
              <a:r>
                <a:rPr lang="en-SG" sz="3600" smtClean="0">
                  <a:solidFill>
                    <a:schemeClr val="bg2">
                      <a:lumMod val="50000"/>
                    </a:schemeClr>
                  </a:solidFill>
                  <a:latin typeface="Arial Narrow" panose="020B0606020202030204" pitchFamily="34" charset="0"/>
                </a:rPr>
                <a:t>Rd</a:t>
              </a:r>
            </a:p>
            <a:p>
              <a:endParaRPr lang="en-SG" sz="3600">
                <a:solidFill>
                  <a:schemeClr val="bg2">
                    <a:lumMod val="50000"/>
                  </a:schemeClr>
                </a:solidFill>
                <a:latin typeface="Arial Narrow" panose="020B0606020202030204" pitchFamily="34" charset="0"/>
              </a:endParaRPr>
            </a:p>
            <a:p>
              <a:r>
                <a:rPr lang="en-SG" sz="2400">
                  <a:solidFill>
                    <a:schemeClr val="bg2">
                      <a:lumMod val="50000"/>
                    </a:schemeClr>
                  </a:solidFill>
                  <a:latin typeface="Arial Narrow" panose="020B0606020202030204" pitchFamily="34" charset="0"/>
                  <a:ea typeface="Söhne"/>
                </a:rPr>
                <a:t>Prices includes:</a:t>
              </a:r>
            </a:p>
            <a:p>
              <a:r>
                <a:rPr lang="en-SG" sz="2400">
                  <a:solidFill>
                    <a:schemeClr val="bg2">
                      <a:lumMod val="50000"/>
                    </a:schemeClr>
                  </a:solidFill>
                  <a:latin typeface="Arial Narrow" panose="020B0606020202030204" pitchFamily="34" charset="0"/>
                </a:rPr>
                <a:t>- </a:t>
              </a:r>
              <a:r>
                <a:rPr lang="en-SG" sz="2400" smtClean="0">
                  <a:solidFill>
                    <a:schemeClr val="bg2">
                      <a:lumMod val="50000"/>
                    </a:schemeClr>
                  </a:solidFill>
                  <a:latin typeface="Arial Narrow" panose="020B0606020202030204" pitchFamily="34" charset="0"/>
                </a:rPr>
                <a:t>Fcilitation </a:t>
              </a:r>
              <a:endParaRPr lang="en-SG" sz="2400">
                <a:solidFill>
                  <a:schemeClr val="bg2">
                    <a:lumMod val="50000"/>
                  </a:schemeClr>
                </a:solidFill>
                <a:latin typeface="Arial Narrow" panose="020B0606020202030204" pitchFamily="34" charset="0"/>
              </a:endParaRPr>
            </a:p>
            <a:p>
              <a:r>
                <a:rPr lang="en-SG" sz="2400">
                  <a:solidFill>
                    <a:schemeClr val="bg2">
                      <a:lumMod val="50000"/>
                    </a:schemeClr>
                  </a:solidFill>
                  <a:latin typeface="Arial Narrow" panose="020B0606020202030204" pitchFamily="34" charset="0"/>
                </a:rPr>
                <a:t>- Food and </a:t>
              </a:r>
              <a:r>
                <a:rPr lang="en-SG" sz="2400" smtClean="0">
                  <a:solidFill>
                    <a:schemeClr val="bg2">
                      <a:lumMod val="50000"/>
                    </a:schemeClr>
                  </a:solidFill>
                  <a:latin typeface="Arial Narrow" panose="020B0606020202030204" pitchFamily="34" charset="0"/>
                </a:rPr>
                <a:t>drinks</a:t>
              </a:r>
              <a:endParaRPr lang="en-SG" sz="3600">
                <a:solidFill>
                  <a:schemeClr val="bg1"/>
                </a:solidFill>
                <a:latin typeface="Arial Narrow" panose="020B0606020202030204" pitchFamily="34" charset="0"/>
                <a:ea typeface="Söhne"/>
              </a:endParaRPr>
            </a:p>
          </p:txBody>
        </p:sp>
        <p:sp>
          <p:nvSpPr>
            <p:cNvPr id="86" name="TextBox 85"/>
            <p:cNvSpPr txBox="1"/>
            <p:nvPr/>
          </p:nvSpPr>
          <p:spPr>
            <a:xfrm>
              <a:off x="9010368" y="3435714"/>
              <a:ext cx="4430308" cy="461665"/>
            </a:xfrm>
            <a:prstGeom prst="rect">
              <a:avLst/>
            </a:prstGeom>
            <a:noFill/>
          </p:spPr>
          <p:txBody>
            <a:bodyPr wrap="square" rtlCol="0">
              <a:spAutoFit/>
            </a:bodyPr>
            <a:lstStyle/>
            <a:p>
              <a:pPr algn="ctr"/>
              <a:r>
                <a:rPr lang="en-SG" sz="2400">
                  <a:solidFill>
                    <a:schemeClr val="bg2">
                      <a:lumMod val="50000"/>
                    </a:schemeClr>
                  </a:solidFill>
                  <a:latin typeface="Arial Narrow" panose="020B0606020202030204" pitchFamily="34" charset="0"/>
                  <a:ea typeface="Söhne"/>
                </a:rPr>
                <a:t>INNER SOUL VERSE PRESENTS</a:t>
              </a:r>
            </a:p>
          </p:txBody>
        </p:sp>
        <p:pic>
          <p:nvPicPr>
            <p:cNvPr id="87" name="Picture 8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777" y="6815572"/>
              <a:ext cx="6684628" cy="6754841"/>
            </a:xfrm>
            <a:prstGeom prst="rect">
              <a:avLst/>
            </a:prstGeom>
          </p:spPr>
        </p:pic>
        <p:grpSp>
          <p:nvGrpSpPr>
            <p:cNvPr id="88" name="Group 87"/>
            <p:cNvGrpSpPr/>
            <p:nvPr/>
          </p:nvGrpSpPr>
          <p:grpSpPr>
            <a:xfrm>
              <a:off x="1034003" y="3061029"/>
              <a:ext cx="3888095" cy="2037758"/>
              <a:chOff x="-2113199" y="464514"/>
              <a:chExt cx="3888095" cy="2111518"/>
            </a:xfrm>
          </p:grpSpPr>
          <p:sp>
            <p:nvSpPr>
              <p:cNvPr id="92" name="Parallelogram 91"/>
              <p:cNvSpPr/>
              <p:nvPr/>
            </p:nvSpPr>
            <p:spPr>
              <a:xfrm flipV="1">
                <a:off x="-2113199" y="464514"/>
                <a:ext cx="3580613" cy="2111518"/>
              </a:xfrm>
              <a:prstGeom prst="parallelogram">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93" name="TextBox 92"/>
              <p:cNvSpPr txBox="1"/>
              <p:nvPr/>
            </p:nvSpPr>
            <p:spPr>
              <a:xfrm>
                <a:off x="-1632692" y="770512"/>
                <a:ext cx="3407588" cy="1446550"/>
              </a:xfrm>
              <a:prstGeom prst="rect">
                <a:avLst/>
              </a:prstGeom>
              <a:noFill/>
            </p:spPr>
            <p:txBody>
              <a:bodyPr wrap="square" rtlCol="0">
                <a:spAutoFit/>
              </a:bodyPr>
              <a:lstStyle/>
              <a:p>
                <a:r>
                  <a:rPr lang="en-SG" sz="4400" smtClean="0">
                    <a:solidFill>
                      <a:schemeClr val="bg1"/>
                    </a:solidFill>
                    <a:latin typeface="Bauhaus 93" panose="04030905020B02020C02" pitchFamily="82" charset="0"/>
                    <a:ea typeface="Söhne"/>
                  </a:rPr>
                  <a:t>COMING THIS SEPT </a:t>
                </a:r>
              </a:p>
            </p:txBody>
          </p:sp>
        </p:grpSp>
        <p:sp>
          <p:nvSpPr>
            <p:cNvPr id="89" name="TextBox 88"/>
            <p:cNvSpPr txBox="1"/>
            <p:nvPr/>
          </p:nvSpPr>
          <p:spPr>
            <a:xfrm>
              <a:off x="5426352" y="3975314"/>
              <a:ext cx="12057014" cy="1107996"/>
            </a:xfrm>
            <a:prstGeom prst="rect">
              <a:avLst/>
            </a:prstGeom>
            <a:noFill/>
          </p:spPr>
          <p:txBody>
            <a:bodyPr wrap="square" rtlCol="0">
              <a:spAutoFit/>
            </a:bodyPr>
            <a:lstStyle/>
            <a:p>
              <a:pPr algn="ctr"/>
              <a:r>
                <a:rPr lang="en-SG" sz="6600">
                  <a:solidFill>
                    <a:srgbClr val="FF0000"/>
                  </a:solidFill>
                  <a:latin typeface="Charlemagne Std" panose="04020705060702020204" pitchFamily="82" charset="0"/>
                </a:rPr>
                <a:t>Halloween</a:t>
              </a:r>
              <a:endParaRPr lang="en-SG" sz="5400">
                <a:solidFill>
                  <a:schemeClr val="bg1"/>
                </a:solidFill>
                <a:latin typeface="Charlemagne Std" panose="04020705060702020204" pitchFamily="82" charset="0"/>
              </a:endParaRPr>
            </a:p>
          </p:txBody>
        </p:sp>
        <p:sp>
          <p:nvSpPr>
            <p:cNvPr id="90" name="TextBox 89"/>
            <p:cNvSpPr txBox="1"/>
            <p:nvPr/>
          </p:nvSpPr>
          <p:spPr>
            <a:xfrm>
              <a:off x="13109823" y="8688335"/>
              <a:ext cx="4308961" cy="523220"/>
            </a:xfrm>
            <a:prstGeom prst="rect">
              <a:avLst/>
            </a:prstGeom>
            <a:noFill/>
          </p:spPr>
          <p:txBody>
            <a:bodyPr wrap="square" rtlCol="0">
              <a:spAutoFit/>
            </a:bodyPr>
            <a:lstStyle/>
            <a:p>
              <a:pPr algn="r"/>
              <a:r>
                <a:rPr lang="en-SG" sz="2800" b="1" smtClean="0">
                  <a:solidFill>
                    <a:srgbClr val="FF0000"/>
                  </a:solidFill>
                  <a:latin typeface="Charlemagne Std" panose="04020705060702020204" pitchFamily="82" charset="0"/>
                </a:rPr>
                <a:t>Chinese VERSION</a:t>
              </a:r>
            </a:p>
          </p:txBody>
        </p:sp>
        <p:sp>
          <p:nvSpPr>
            <p:cNvPr id="91" name="TextBox 90"/>
            <p:cNvSpPr txBox="1"/>
            <p:nvPr/>
          </p:nvSpPr>
          <p:spPr>
            <a:xfrm>
              <a:off x="14008163" y="9609667"/>
              <a:ext cx="3519640" cy="1569660"/>
            </a:xfrm>
            <a:prstGeom prst="rect">
              <a:avLst/>
            </a:prstGeom>
            <a:noFill/>
          </p:spPr>
          <p:txBody>
            <a:bodyPr wrap="square" rtlCol="0">
              <a:spAutoFit/>
            </a:bodyPr>
            <a:lstStyle/>
            <a:p>
              <a:r>
                <a:rPr lang="en-SG" sz="2400" smtClean="0">
                  <a:solidFill>
                    <a:schemeClr val="bg2">
                      <a:lumMod val="25000"/>
                    </a:schemeClr>
                  </a:solidFill>
                  <a:latin typeface="Arial" panose="020B0604020202020204" pitchFamily="34" charset="0"/>
                  <a:ea typeface="Söhne"/>
                </a:rPr>
                <a:t>Note:</a:t>
              </a:r>
            </a:p>
            <a:p>
              <a:r>
                <a:rPr lang="en-SG" sz="2400" smtClean="0">
                  <a:solidFill>
                    <a:schemeClr val="bg2">
                      <a:lumMod val="25000"/>
                    </a:schemeClr>
                  </a:solidFill>
                  <a:latin typeface="Arial" panose="020B0604020202020204" pitchFamily="34" charset="0"/>
                  <a:ea typeface="Söhne"/>
                </a:rPr>
                <a:t>Game will be conducted in simple spoken mandarin</a:t>
              </a:r>
              <a:endParaRPr lang="en-SG" sz="2400">
                <a:solidFill>
                  <a:schemeClr val="bg2">
                    <a:lumMod val="25000"/>
                  </a:schemeClr>
                </a:solidFill>
                <a:latin typeface="Arial" panose="020B0604020202020204" pitchFamily="34" charset="0"/>
                <a:ea typeface="Söhne"/>
              </a:endParaRPr>
            </a:p>
          </p:txBody>
        </p:sp>
      </p:grpSp>
      <p:sp>
        <p:nvSpPr>
          <p:cNvPr id="106" name="TextBox 105"/>
          <p:cNvSpPr txBox="1"/>
          <p:nvPr/>
        </p:nvSpPr>
        <p:spPr>
          <a:xfrm>
            <a:off x="6254979" y="4858365"/>
            <a:ext cx="2716247" cy="646331"/>
          </a:xfrm>
          <a:prstGeom prst="rect">
            <a:avLst/>
          </a:prstGeom>
          <a:noFill/>
        </p:spPr>
        <p:txBody>
          <a:bodyPr wrap="square" rtlCol="0">
            <a:spAutoFit/>
          </a:bodyPr>
          <a:lstStyle/>
          <a:p>
            <a:pPr algn="ctr"/>
            <a:r>
              <a:rPr lang="en-SG">
                <a:solidFill>
                  <a:schemeClr val="bg1"/>
                </a:solidFill>
                <a:latin typeface="Arial Narrow" panose="020B0606020202030204" pitchFamily="34" charset="0"/>
                <a:ea typeface="Söhne"/>
              </a:rPr>
              <a:t>INNER SOUL VERSE </a:t>
            </a:r>
            <a:endParaRPr lang="en-SG" smtClean="0">
              <a:solidFill>
                <a:schemeClr val="bg1"/>
              </a:solidFill>
              <a:latin typeface="Arial Narrow" panose="020B0606020202030204" pitchFamily="34" charset="0"/>
              <a:ea typeface="Söhne"/>
            </a:endParaRPr>
          </a:p>
          <a:p>
            <a:pPr algn="ctr"/>
            <a:r>
              <a:rPr lang="en-SG" smtClean="0">
                <a:solidFill>
                  <a:schemeClr val="bg1"/>
                </a:solidFill>
                <a:latin typeface="Arial Narrow" panose="020B0606020202030204" pitchFamily="34" charset="0"/>
                <a:ea typeface="Söhne"/>
              </a:rPr>
              <a:t>PRESENTS</a:t>
            </a:r>
            <a:endParaRPr lang="en-SG">
              <a:solidFill>
                <a:schemeClr val="bg1"/>
              </a:solidFill>
              <a:latin typeface="Arial Narrow" panose="020B0606020202030204" pitchFamily="34" charset="0"/>
              <a:ea typeface="Söhne"/>
            </a:endParaRPr>
          </a:p>
        </p:txBody>
      </p:sp>
      <p:sp>
        <p:nvSpPr>
          <p:cNvPr id="107" name="Rectangle 4"/>
          <p:cNvSpPr>
            <a:spLocks noChangeArrowheads="1"/>
          </p:cNvSpPr>
          <p:nvPr/>
        </p:nvSpPr>
        <p:spPr bwMode="auto">
          <a:xfrm>
            <a:off x="18860253" y="6896733"/>
            <a:ext cx="2865643" cy="535531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mtClean="0">
                <a:solidFill>
                  <a:schemeClr val="bg1"/>
                </a:solidFill>
                <a:latin typeface="Arial" panose="020B0604020202020204" pitchFamily="34" charset="0"/>
                <a:ea typeface="Söhne"/>
              </a:rPr>
              <a:t>In </a:t>
            </a:r>
            <a:r>
              <a:rPr lang="en-US" altLang="zh-CN">
                <a:solidFill>
                  <a:schemeClr val="bg1"/>
                </a:solidFill>
                <a:latin typeface="Arial" panose="020B0604020202020204" pitchFamily="34" charset="0"/>
                <a:ea typeface="Söhne"/>
              </a:rPr>
              <a:t>this </a:t>
            </a:r>
            <a:r>
              <a:rPr lang="en-US" altLang="zh-CN" smtClean="0">
                <a:solidFill>
                  <a:schemeClr val="bg1"/>
                </a:solidFill>
                <a:latin typeface="Arial" panose="020B0604020202020204" pitchFamily="34" charset="0"/>
                <a:ea typeface="Söhne"/>
              </a:rPr>
              <a:t>Halloween, </a:t>
            </a:r>
            <a:r>
              <a:rPr lang="en-US" altLang="zh-CN">
                <a:solidFill>
                  <a:schemeClr val="bg1"/>
                </a:solidFill>
                <a:latin typeface="Arial" panose="020B0604020202020204" pitchFamily="34" charset="0"/>
                <a:ea typeface="Söhne"/>
              </a:rPr>
              <a:t>where ghostly singles unite to solve enigmatic cubes and find spectral connections. With our Game Masters as your love orchestrators, will leave you with unforgettable </a:t>
            </a:r>
            <a:r>
              <a:rPr lang="en-US" altLang="zh-CN" smtClean="0">
                <a:solidFill>
                  <a:schemeClr val="bg1"/>
                </a:solidFill>
                <a:latin typeface="Arial" panose="020B0604020202020204" pitchFamily="34" charset="0"/>
                <a:ea typeface="Söhne"/>
              </a:rPr>
              <a:t>memories.</a:t>
            </a:r>
          </a:p>
          <a:p>
            <a:pPr lvl="0" defTabSz="914400" eaLnBrk="0" fontAlgn="base" hangingPunct="0">
              <a:spcBef>
                <a:spcPct val="0"/>
              </a:spcBef>
              <a:spcAft>
                <a:spcPct val="0"/>
              </a:spcAft>
            </a:pPr>
            <a:endParaRPr lang="en-US" altLang="zh-CN" smtClean="0">
              <a:solidFill>
                <a:schemeClr val="bg1"/>
              </a:solidFill>
              <a:latin typeface="Arial" panose="020B0604020202020204" pitchFamily="34" charset="0"/>
              <a:ea typeface="Söhne"/>
            </a:endParaRPr>
          </a:p>
          <a:p>
            <a:pPr lvl="0" defTabSz="914400" eaLnBrk="0" fontAlgn="base" hangingPunct="0">
              <a:spcBef>
                <a:spcPct val="0"/>
              </a:spcBef>
              <a:spcAft>
                <a:spcPct val="0"/>
              </a:spcAft>
            </a:pPr>
            <a:r>
              <a:rPr lang="zh-CN" altLang="en-US">
                <a:solidFill>
                  <a:schemeClr val="bg1"/>
                </a:solidFill>
                <a:latin typeface="Arial" panose="020B0604020202020204" pitchFamily="34" charset="0"/>
                <a:ea typeface="Söhne"/>
              </a:rPr>
              <a:t>想要来一场不一样的万圣之旅吗？透过游戏大师的“穿针引线”，认识志同道合的朋友，一起寻幽探秘，解开重重谜底。在魔幻的游戏世界里，一同留下难忘的回忆。也许您正等待的那一个特别的他</a:t>
            </a:r>
            <a:r>
              <a:rPr lang="en-US" altLang="zh-CN">
                <a:solidFill>
                  <a:schemeClr val="bg1"/>
                </a:solidFill>
                <a:latin typeface="Arial" panose="020B0604020202020204" pitchFamily="34" charset="0"/>
                <a:ea typeface="Söhne"/>
              </a:rPr>
              <a:t>/</a:t>
            </a:r>
            <a:r>
              <a:rPr lang="zh-CN" altLang="en-US">
                <a:solidFill>
                  <a:schemeClr val="bg1"/>
                </a:solidFill>
                <a:latin typeface="Arial" panose="020B0604020202020204" pitchFamily="34" charset="0"/>
                <a:ea typeface="Söhne"/>
              </a:rPr>
              <a:t>她会在这一刻相遇？</a:t>
            </a:r>
            <a:endParaRPr lang="en-US" altLang="zh-CN">
              <a:solidFill>
                <a:schemeClr val="bg1"/>
              </a:solidFill>
              <a:latin typeface="Arial" panose="020B0604020202020204" pitchFamily="34" charset="0"/>
              <a:ea typeface="Söhne"/>
            </a:endParaRPr>
          </a:p>
        </p:txBody>
      </p:sp>
      <p:sp>
        <p:nvSpPr>
          <p:cNvPr id="108" name="TextBox 107"/>
          <p:cNvSpPr txBox="1"/>
          <p:nvPr/>
        </p:nvSpPr>
        <p:spPr>
          <a:xfrm>
            <a:off x="4635392" y="9579822"/>
            <a:ext cx="2184869" cy="1200329"/>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Ages</a:t>
            </a:r>
          </a:p>
          <a:p>
            <a:r>
              <a:rPr lang="en-SG" sz="2400">
                <a:solidFill>
                  <a:schemeClr val="bg1"/>
                </a:solidFill>
                <a:latin typeface="Arial Narrow" panose="020B0606020202030204" pitchFamily="34" charset="0"/>
                <a:ea typeface="Söhne"/>
              </a:rPr>
              <a:t>Female: 23 - </a:t>
            </a:r>
            <a:r>
              <a:rPr lang="en-SG" sz="2400" smtClean="0">
                <a:solidFill>
                  <a:schemeClr val="bg1"/>
                </a:solidFill>
                <a:latin typeface="Arial Narrow" panose="020B0606020202030204" pitchFamily="34" charset="0"/>
                <a:ea typeface="Söhne"/>
              </a:rPr>
              <a:t>30</a:t>
            </a:r>
            <a:endParaRPr lang="en-SG" sz="2400" b="1" smtClean="0">
              <a:solidFill>
                <a:srgbClr val="FF0000"/>
              </a:solidFill>
              <a:latin typeface="Arial Narrow" panose="020B0606020202030204" pitchFamily="34" charset="0"/>
              <a:ea typeface="Söhne"/>
            </a:endParaRPr>
          </a:p>
          <a:p>
            <a:r>
              <a:rPr lang="en-SG" sz="2400" smtClean="0">
                <a:solidFill>
                  <a:schemeClr val="bg1"/>
                </a:solidFill>
                <a:latin typeface="Arial Narrow" panose="020B0606020202030204" pitchFamily="34" charset="0"/>
                <a:ea typeface="Söhne"/>
              </a:rPr>
              <a:t>Male: 25 - 32</a:t>
            </a:r>
          </a:p>
        </p:txBody>
      </p:sp>
      <p:sp>
        <p:nvSpPr>
          <p:cNvPr id="109" name="TextBox 108"/>
          <p:cNvSpPr txBox="1"/>
          <p:nvPr/>
        </p:nvSpPr>
        <p:spPr>
          <a:xfrm>
            <a:off x="7341962" y="9579822"/>
            <a:ext cx="1823509" cy="2862322"/>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Where</a:t>
            </a:r>
            <a:r>
              <a:rPr lang="en-SG" sz="2400" b="1">
                <a:solidFill>
                  <a:srgbClr val="FF0000"/>
                </a:solidFill>
                <a:latin typeface="Arial Narrow" panose="020B0606020202030204" pitchFamily="34" charset="0"/>
                <a:ea typeface="Söhne"/>
              </a:rPr>
              <a:t>:</a:t>
            </a:r>
          </a:p>
          <a:p>
            <a:r>
              <a:rPr lang="en-SG" sz="2400">
                <a:solidFill>
                  <a:schemeClr val="bg1"/>
                </a:solidFill>
                <a:latin typeface="Arial Narrow" panose="020B0606020202030204" pitchFamily="34" charset="0"/>
              </a:rPr>
              <a:t>Yorimichi Yakitori</a:t>
            </a:r>
          </a:p>
          <a:p>
            <a:r>
              <a:rPr lang="en-SG" sz="2400">
                <a:solidFill>
                  <a:schemeClr val="bg1"/>
                </a:solidFill>
                <a:latin typeface="Arial Narrow" panose="020B0606020202030204" pitchFamily="34" charset="0"/>
              </a:rPr>
              <a:t>Izayaka</a:t>
            </a:r>
          </a:p>
          <a:p>
            <a:r>
              <a:rPr lang="en-SG" sz="2400">
                <a:solidFill>
                  <a:schemeClr val="bg1"/>
                </a:solidFill>
                <a:latin typeface="Arial Narrow" panose="020B0606020202030204" pitchFamily="34" charset="0"/>
              </a:rPr>
              <a:t>@ Beach </a:t>
            </a:r>
            <a:r>
              <a:rPr lang="en-SG" sz="2400" smtClean="0">
                <a:solidFill>
                  <a:schemeClr val="bg1"/>
                </a:solidFill>
                <a:latin typeface="Arial Narrow" panose="020B0606020202030204" pitchFamily="34" charset="0"/>
              </a:rPr>
              <a:t>Rd</a:t>
            </a:r>
          </a:p>
          <a:p>
            <a:endParaRPr lang="en-SG" sz="2400">
              <a:solidFill>
                <a:schemeClr val="bg1"/>
              </a:solidFill>
              <a:latin typeface="Arial Narrow" panose="020B0606020202030204" pitchFamily="34" charset="0"/>
            </a:endParaRPr>
          </a:p>
          <a:p>
            <a:r>
              <a:rPr lang="en-SG" sz="1200">
                <a:solidFill>
                  <a:schemeClr val="bg1"/>
                </a:solidFill>
                <a:latin typeface="Arial Narrow" panose="020B0606020202030204" pitchFamily="34" charset="0"/>
                <a:ea typeface="Söhne"/>
              </a:rPr>
              <a:t>Prices includes:</a:t>
            </a:r>
          </a:p>
          <a:p>
            <a:pPr marL="171450" indent="-171450">
              <a:buFont typeface="Arial" panose="020B0604020202020204" pitchFamily="34" charset="0"/>
              <a:buChar char="•"/>
            </a:pPr>
            <a:r>
              <a:rPr lang="en-SG" sz="1200" smtClean="0">
                <a:solidFill>
                  <a:schemeClr val="bg1"/>
                </a:solidFill>
                <a:latin typeface="Arial Narrow" panose="020B0606020202030204" pitchFamily="34" charset="0"/>
              </a:rPr>
              <a:t>Fcilitation</a:t>
            </a:r>
          </a:p>
          <a:p>
            <a:pPr marL="171450" indent="-171450">
              <a:buFont typeface="Arial" panose="020B0604020202020204" pitchFamily="34" charset="0"/>
              <a:buChar char="•"/>
            </a:pPr>
            <a:r>
              <a:rPr lang="en-SG" sz="1200" smtClean="0">
                <a:solidFill>
                  <a:schemeClr val="bg1"/>
                </a:solidFill>
                <a:latin typeface="Arial Narrow" panose="020B0606020202030204" pitchFamily="34" charset="0"/>
              </a:rPr>
              <a:t>Light refreshments </a:t>
            </a:r>
            <a:endParaRPr lang="en-SG" sz="1200">
              <a:solidFill>
                <a:schemeClr val="bg1"/>
              </a:solidFill>
              <a:latin typeface="Arial Narrow" panose="020B0606020202030204" pitchFamily="34" charset="0"/>
            </a:endParaRPr>
          </a:p>
        </p:txBody>
      </p:sp>
      <p:sp>
        <p:nvSpPr>
          <p:cNvPr id="110" name="TextBox 109"/>
          <p:cNvSpPr txBox="1"/>
          <p:nvPr/>
        </p:nvSpPr>
        <p:spPr>
          <a:xfrm>
            <a:off x="4635392" y="10823549"/>
            <a:ext cx="2574297" cy="1200329"/>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When</a:t>
            </a:r>
            <a:endParaRPr lang="en-SG" sz="2400" b="1">
              <a:solidFill>
                <a:srgbClr val="FF0000"/>
              </a:solidFill>
              <a:latin typeface="Arial Narrow" panose="020B0606020202030204" pitchFamily="34" charset="0"/>
              <a:ea typeface="Söhne"/>
            </a:endParaRPr>
          </a:p>
          <a:p>
            <a:r>
              <a:rPr lang="en-SG" sz="2400">
                <a:solidFill>
                  <a:schemeClr val="bg1"/>
                </a:solidFill>
                <a:latin typeface="Arial Narrow" panose="020B0606020202030204" pitchFamily="34" charset="0"/>
                <a:ea typeface="Söhne"/>
              </a:rPr>
              <a:t>COMING THIS SEPT </a:t>
            </a:r>
          </a:p>
          <a:p>
            <a:endParaRPr lang="en-SG" sz="2400" smtClean="0">
              <a:solidFill>
                <a:schemeClr val="bg1"/>
              </a:solidFill>
              <a:latin typeface="Arial Narrow" panose="020B0606020202030204" pitchFamily="34" charset="0"/>
              <a:ea typeface="Söhne"/>
            </a:endParaRPr>
          </a:p>
        </p:txBody>
      </p:sp>
      <p:sp>
        <p:nvSpPr>
          <p:cNvPr id="111" name="TextBox 110"/>
          <p:cNvSpPr txBox="1"/>
          <p:nvPr/>
        </p:nvSpPr>
        <p:spPr>
          <a:xfrm>
            <a:off x="19353831" y="4992851"/>
            <a:ext cx="1597396" cy="1200329"/>
          </a:xfrm>
          <a:prstGeom prst="rect">
            <a:avLst/>
          </a:prstGeom>
          <a:noFill/>
          <a:ln w="19050">
            <a:noFill/>
          </a:ln>
        </p:spPr>
        <p:txBody>
          <a:bodyPr wrap="square" rtlCol="0">
            <a:spAutoFit/>
          </a:bodyPr>
          <a:lstStyle/>
          <a:p>
            <a:pPr algn="ctr"/>
            <a:r>
              <a:rPr lang="en-SG" sz="3600" smtClean="0">
                <a:solidFill>
                  <a:srgbClr val="FF0000"/>
                </a:solidFill>
                <a:latin typeface="Bauhaus 93" panose="04030905020B02020C02" pitchFamily="82" charset="0"/>
                <a:cs typeface="Arial" panose="020B0604020202020204" pitchFamily="34" charset="0"/>
              </a:rPr>
              <a:t>THIS</a:t>
            </a:r>
          </a:p>
          <a:p>
            <a:pPr algn="ctr"/>
            <a:r>
              <a:rPr lang="en-SG" sz="3600" smtClean="0">
                <a:solidFill>
                  <a:srgbClr val="FF0000"/>
                </a:solidFill>
                <a:latin typeface="Bauhaus 93" panose="04030905020B02020C02" pitchFamily="82" charset="0"/>
                <a:cs typeface="Arial" panose="020B0604020202020204" pitchFamily="34" charset="0"/>
              </a:rPr>
              <a:t>SEPT</a:t>
            </a:r>
            <a:endParaRPr lang="en-SG" sz="3600">
              <a:solidFill>
                <a:srgbClr val="FF0000"/>
              </a:solidFill>
              <a:latin typeface="Bauhaus 93" panose="04030905020B02020C02" pitchFamily="82" charset="0"/>
              <a:cs typeface="Arial" panose="020B0604020202020204" pitchFamily="34" charset="0"/>
            </a:endParaRPr>
          </a:p>
        </p:txBody>
      </p:sp>
      <p:sp>
        <p:nvSpPr>
          <p:cNvPr id="112" name="Rounded Rectangle 111"/>
          <p:cNvSpPr/>
          <p:nvPr/>
        </p:nvSpPr>
        <p:spPr>
          <a:xfrm>
            <a:off x="19432529" y="4873015"/>
            <a:ext cx="1440000" cy="14400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14" name="TextBox 113"/>
          <p:cNvSpPr txBox="1"/>
          <p:nvPr/>
        </p:nvSpPr>
        <p:spPr>
          <a:xfrm>
            <a:off x="5727826" y="9014284"/>
            <a:ext cx="3840500" cy="461665"/>
          </a:xfrm>
          <a:prstGeom prst="rect">
            <a:avLst/>
          </a:prstGeom>
          <a:noFill/>
        </p:spPr>
        <p:txBody>
          <a:bodyPr wrap="square" rtlCol="0">
            <a:spAutoFit/>
          </a:bodyPr>
          <a:lstStyle/>
          <a:p>
            <a:r>
              <a:rPr lang="en-SG" sz="1200" smtClean="0">
                <a:solidFill>
                  <a:schemeClr val="bg1"/>
                </a:solidFill>
                <a:latin typeface="Arial" panose="020B0604020202020204" pitchFamily="34" charset="0"/>
                <a:ea typeface="Söhne"/>
              </a:rPr>
              <a:t>Note:</a:t>
            </a:r>
          </a:p>
          <a:p>
            <a:r>
              <a:rPr lang="en-SG" sz="1200" smtClean="0">
                <a:solidFill>
                  <a:schemeClr val="bg1"/>
                </a:solidFill>
                <a:latin typeface="Arial" panose="020B0604020202020204" pitchFamily="34" charset="0"/>
                <a:ea typeface="Söhne"/>
              </a:rPr>
              <a:t>Game will be conducted in simple spoken mandarin</a:t>
            </a:r>
            <a:endParaRPr lang="en-SG" sz="1200">
              <a:solidFill>
                <a:schemeClr val="bg1"/>
              </a:solidFill>
              <a:latin typeface="Arial" panose="020B0604020202020204" pitchFamily="34" charset="0"/>
              <a:ea typeface="Söhne"/>
            </a:endParaRPr>
          </a:p>
        </p:txBody>
      </p:sp>
    </p:spTree>
    <p:extLst>
      <p:ext uri="{BB962C8B-B14F-4D97-AF65-F5344CB8AC3E}">
        <p14:creationId xmlns:p14="http://schemas.microsoft.com/office/powerpoint/2010/main" val="3101651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96400" y="6995160"/>
            <a:ext cx="6732933" cy="4708981"/>
          </a:xfrm>
          <a:prstGeom prst="rect">
            <a:avLst/>
          </a:prstGeom>
          <a:noFill/>
        </p:spPr>
        <p:txBody>
          <a:bodyPr wrap="none" rtlCol="0">
            <a:spAutoFit/>
          </a:bodyPr>
          <a:lstStyle/>
          <a:p>
            <a:r>
              <a:rPr lang="en-SG" sz="30000" smtClean="0">
                <a:solidFill>
                  <a:srgbClr val="FF0000"/>
                </a:solidFill>
              </a:rPr>
              <a:t>PUB</a:t>
            </a:r>
            <a:endParaRPr lang="en-SG" sz="30000">
              <a:solidFill>
                <a:srgbClr val="FF0000"/>
              </a:solidFill>
            </a:endParaRPr>
          </a:p>
        </p:txBody>
      </p:sp>
    </p:spTree>
    <p:extLst>
      <p:ext uri="{BB962C8B-B14F-4D97-AF65-F5344CB8AC3E}">
        <p14:creationId xmlns:p14="http://schemas.microsoft.com/office/powerpoint/2010/main" val="1657191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12004</TotalTime>
  <Words>1856</Words>
  <Application>Microsoft Office PowerPoint</Application>
  <PresentationFormat>Custom</PresentationFormat>
  <Paragraphs>395</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Adobe Myungjo Std M</vt:lpstr>
      <vt:lpstr>等线</vt:lpstr>
      <vt:lpstr>Söhne</vt:lpstr>
      <vt:lpstr>Arial</vt:lpstr>
      <vt:lpstr>Arial Black</vt:lpstr>
      <vt:lpstr>Arial Narrow</vt:lpstr>
      <vt:lpstr>Bahnschrift Light Condensed</vt:lpstr>
      <vt:lpstr>Bauhaus 93</vt:lpstr>
      <vt:lpstr>Calibri</vt:lpstr>
      <vt:lpstr>Calibri Light</vt:lpstr>
      <vt:lpstr>Charlemagne Std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1135</cp:revision>
  <cp:lastPrinted>2023-05-29T11:19:09Z</cp:lastPrinted>
  <dcterms:created xsi:type="dcterms:W3CDTF">2023-05-08T13:35:56Z</dcterms:created>
  <dcterms:modified xsi:type="dcterms:W3CDTF">2023-08-13T02:30:53Z</dcterms:modified>
</cp:coreProperties>
</file>